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58" r:id="rId6"/>
    <p:sldId id="259" r:id="rId7"/>
    <p:sldId id="276" r:id="rId8"/>
    <p:sldId id="299" r:id="rId9"/>
    <p:sldId id="275" r:id="rId10"/>
    <p:sldId id="274" r:id="rId11"/>
    <p:sldId id="273" r:id="rId12"/>
    <p:sldId id="272" r:id="rId13"/>
    <p:sldId id="300" r:id="rId14"/>
    <p:sldId id="302" r:id="rId15"/>
    <p:sldId id="271" r:id="rId16"/>
    <p:sldId id="270" r:id="rId17"/>
    <p:sldId id="262" r:id="rId18"/>
    <p:sldId id="266" r:id="rId19"/>
    <p:sldId id="269" r:id="rId20"/>
    <p:sldId id="268" r:id="rId21"/>
    <p:sldId id="267" r:id="rId22"/>
    <p:sldId id="303" r:id="rId23"/>
    <p:sldId id="279" r:id="rId24"/>
    <p:sldId id="280" r:id="rId25"/>
    <p:sldId id="281" r:id="rId26"/>
    <p:sldId id="306" r:id="rId27"/>
    <p:sldId id="307" r:id="rId28"/>
    <p:sldId id="308" r:id="rId29"/>
    <p:sldId id="309" r:id="rId30"/>
    <p:sldId id="311" r:id="rId31"/>
    <p:sldId id="305" r:id="rId32"/>
    <p:sldId id="310" r:id="rId33"/>
    <p:sldId id="312" r:id="rId34"/>
    <p:sldId id="313" r:id="rId35"/>
    <p:sldId id="314" r:id="rId36"/>
    <p:sldId id="315" r:id="rId37"/>
    <p:sldId id="316" r:id="rId38"/>
    <p:sldId id="317" r:id="rId39"/>
    <p:sldId id="318" r:id="rId40"/>
    <p:sldId id="319" r:id="rId41"/>
    <p:sldId id="277" r:id="rId42"/>
    <p:sldId id="260" r:id="rId43"/>
    <p:sldId id="263" r:id="rId44"/>
    <p:sldId id="301" r:id="rId45"/>
    <p:sldId id="264" r:id="rId46"/>
    <p:sldId id="265" r:id="rId47"/>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E6E6E6"/>
    <a:srgbClr val="FF5527"/>
    <a:srgbClr val="37C5F7"/>
    <a:srgbClr val="1CD164"/>
    <a:srgbClr val="AE20AE"/>
    <a:srgbClr val="FF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0175" autoAdjust="0"/>
  </p:normalViewPr>
  <p:slideViewPr>
    <p:cSldViewPr>
      <p:cViewPr varScale="1">
        <p:scale>
          <a:sx n="99" d="100"/>
          <a:sy n="99" d="100"/>
        </p:scale>
        <p:origin x="459" y="48"/>
      </p:cViewPr>
      <p:guideLst>
        <p:guide orient="horz" pos="1620"/>
        <p:guide pos="2880"/>
      </p:guideLst>
    </p:cSldViewPr>
  </p:slideViewPr>
  <p:outlineViewPr>
    <p:cViewPr>
      <p:scale>
        <a:sx n="33" d="100"/>
        <a:sy n="33" d="100"/>
      </p:scale>
      <p:origin x="0" y="-25752"/>
    </p:cViewPr>
  </p:outlineViewPr>
  <p:notesTextViewPr>
    <p:cViewPr>
      <p:scale>
        <a:sx n="100" d="100"/>
        <a:sy n="100" d="100"/>
      </p:scale>
      <p:origin x="0" y="0"/>
    </p:cViewPr>
  </p:notesTextViewPr>
  <p:sorterViewPr>
    <p:cViewPr>
      <p:scale>
        <a:sx n="100" d="100"/>
        <a:sy n="100" d="100"/>
      </p:scale>
      <p:origin x="0" y="-8625"/>
    </p:cViewPr>
  </p:sorterViewPr>
  <p:notesViewPr>
    <p:cSldViewPr>
      <p:cViewPr varScale="1">
        <p:scale>
          <a:sx n="132" d="100"/>
          <a:sy n="132" d="100"/>
        </p:scale>
        <p:origin x="139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4197B-CAF5-404C-B574-F7B6830F615E}"/>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C7959179-3865-4FC3-AFCD-A36268A9A3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D2F81E-5A39-4524-8143-591EEE624DD1}" type="datetimeFigureOut">
              <a:rPr lang="en-US"/>
              <a:pPr>
                <a:defRPr/>
              </a:pPr>
              <a:t>10/29/2020</a:t>
            </a:fld>
            <a:endParaRPr lang="en-US" dirty="0"/>
          </a:p>
        </p:txBody>
      </p:sp>
      <p:sp>
        <p:nvSpPr>
          <p:cNvPr id="4" name="Footer Placeholder 3">
            <a:extLst>
              <a:ext uri="{FF2B5EF4-FFF2-40B4-BE49-F238E27FC236}">
                <a16:creationId xmlns:a16="http://schemas.microsoft.com/office/drawing/2014/main" id="{3F2683F7-4C1F-4BC6-B415-97B2E4897A3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83617684-2C90-407B-9BD1-4255CEED8A2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AA4DC-FCF3-47FE-87E5-A2B67EE1EA33}"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0C159-8FF9-45D6-B297-7475951D1EED}"/>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A4667B7D-133D-4A2E-A1EB-CC717D7EAB0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9D4C2F-1533-4748-B82F-121C41DD3466}" type="datetimeFigureOut">
              <a:rPr lang="en-US"/>
              <a:pPr>
                <a:defRPr/>
              </a:pPr>
              <a:t>10/29/2020</a:t>
            </a:fld>
            <a:endParaRPr lang="en-US" dirty="0"/>
          </a:p>
        </p:txBody>
      </p:sp>
      <p:sp>
        <p:nvSpPr>
          <p:cNvPr id="4" name="Slide Image Placeholder 3">
            <a:extLst>
              <a:ext uri="{FF2B5EF4-FFF2-40B4-BE49-F238E27FC236}">
                <a16:creationId xmlns:a16="http://schemas.microsoft.com/office/drawing/2014/main" id="{92A864E7-FC68-4124-B27A-BCCBC5207EE8}"/>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67FAF24-52BE-475D-AEFF-7E9022BD32B7}"/>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BB3935-48A1-44D1-A38C-E2B81464412F}"/>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7" name="Slide Number Placeholder 6">
            <a:extLst>
              <a:ext uri="{FF2B5EF4-FFF2-40B4-BE49-F238E27FC236}">
                <a16:creationId xmlns:a16="http://schemas.microsoft.com/office/drawing/2014/main" id="{0C403B3E-D6B7-4EF1-8517-9074E4796CA3}"/>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806F6A-6DC0-4755-AA2C-EF512C73F6A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possible reasons: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Rewarding individual student performance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Selecting students for future institutions, courses, occupations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Predicting students' potential performance at university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Measuring school performance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Monitoring national education system</a:t>
            </a:r>
            <a:endParaRPr lang="en-GB" dirty="0"/>
          </a:p>
          <a:p>
            <a:r>
              <a:rPr lang="en-GB" dirty="0"/>
              <a:t>Without assessment we would depend on patronage – see upcoming slide</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3</a:t>
            </a:fld>
            <a:endParaRPr lang="en-US" dirty="0"/>
          </a:p>
        </p:txBody>
      </p:sp>
    </p:spTree>
    <p:extLst>
      <p:ext uri="{BB962C8B-B14F-4D97-AF65-F5344CB8AC3E}">
        <p14:creationId xmlns:p14="http://schemas.microsoft.com/office/powerpoint/2010/main" val="86081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Subjects vary – but AO1 normally assesses knowledge and understanding; AO2 assesses application and AO3 assesses evaluation.</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32</a:t>
            </a:fld>
            <a:endParaRPr lang="en-US" dirty="0"/>
          </a:p>
        </p:txBody>
      </p:sp>
    </p:spTree>
    <p:extLst>
      <p:ext uri="{BB962C8B-B14F-4D97-AF65-F5344CB8AC3E}">
        <p14:creationId xmlns:p14="http://schemas.microsoft.com/office/powerpoint/2010/main" val="51718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Comparable outcomes is the process whereby Ofqual and the exam boards seek to ensure that candidates are not be disadvantaged between boards or year to year.</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35</a:t>
            </a:fld>
            <a:endParaRPr lang="en-US" dirty="0"/>
          </a:p>
        </p:txBody>
      </p:sp>
    </p:spTree>
    <p:extLst>
      <p:ext uri="{BB962C8B-B14F-4D97-AF65-F5344CB8AC3E}">
        <p14:creationId xmlns:p14="http://schemas.microsoft.com/office/powerpoint/2010/main" val="310535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Gladstone, who later became Prime Minister, argued in favour of civil service exams, as an open system in preference to a system of patronage. The first evidence of testing goes back 2000 years. Tests were used for over a thousand years from about 600 CE until 1905 for selection to the civil service in Ancient China.</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5</a:t>
            </a:fld>
            <a:endParaRPr lang="en-US" dirty="0"/>
          </a:p>
        </p:txBody>
      </p:sp>
    </p:spTree>
    <p:extLst>
      <p:ext uri="{BB962C8B-B14F-4D97-AF65-F5344CB8AC3E}">
        <p14:creationId xmlns:p14="http://schemas.microsoft.com/office/powerpoint/2010/main" val="423466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 Levels replaced the Higher School Certificate and O Levels replaced the School Certificate. These qualifications were aimed at grammar and public school students aiming for university. CSEs were introduced in 1965 for students not sitting O Levels. The involvement of the universities in England led to the involvement of university exam boards – Oxford and Cambridge through what became OCR – and historically other universities including London and Manchester.</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6</a:t>
            </a:fld>
            <a:endParaRPr lang="en-US" dirty="0"/>
          </a:p>
        </p:txBody>
      </p:sp>
    </p:spTree>
    <p:extLst>
      <p:ext uri="{BB962C8B-B14F-4D97-AF65-F5344CB8AC3E}">
        <p14:creationId xmlns:p14="http://schemas.microsoft.com/office/powerpoint/2010/main" val="101281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OCR has a long history in assessment dating back to 1857. The Society of Arts later became the Royal Society of Arts. It later merged with the Oxford and Cambridge boards to become OCR in 1998. OCR is part of Cambridge Assessment, a department of the University of Cambridge. </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7</a:t>
            </a:fld>
            <a:endParaRPr lang="en-US" dirty="0"/>
          </a:p>
        </p:txBody>
      </p:sp>
    </p:spTree>
    <p:extLst>
      <p:ext uri="{BB962C8B-B14F-4D97-AF65-F5344CB8AC3E}">
        <p14:creationId xmlns:p14="http://schemas.microsoft.com/office/powerpoint/2010/main" val="417686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Criticisms of exams date back to their introduction. The criticisms haven’t changed much over the years.</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8</a:t>
            </a:fld>
            <a:endParaRPr lang="en-US" dirty="0"/>
          </a:p>
        </p:txBody>
      </p:sp>
    </p:spTree>
    <p:extLst>
      <p:ext uri="{BB962C8B-B14F-4D97-AF65-F5344CB8AC3E}">
        <p14:creationId xmlns:p14="http://schemas.microsoft.com/office/powerpoint/2010/main" val="354534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These are some of the key principles in assessment – a brief explanation of each follows.</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20</a:t>
            </a:fld>
            <a:endParaRPr lang="en-US" dirty="0"/>
          </a:p>
        </p:txBody>
      </p:sp>
    </p:spTree>
    <p:extLst>
      <p:ext uri="{BB962C8B-B14F-4D97-AF65-F5344CB8AC3E}">
        <p14:creationId xmlns:p14="http://schemas.microsoft.com/office/powerpoint/2010/main" val="279874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Validity</a:t>
            </a:r>
            <a:r>
              <a:rPr lang="en-US" sz="1200" b="0" i="0" kern="1200" dirty="0">
                <a:solidFill>
                  <a:schemeClr val="tx1"/>
                </a:solidFill>
                <a:effectLst/>
                <a:latin typeface="+mn-lt"/>
                <a:ea typeface="+mn-ea"/>
                <a:cs typeface="+mn-cs"/>
              </a:rPr>
              <a:t> is about whether an assessment measures what it is meant to measure, it goes to the heart of what a subject is.</a:t>
            </a:r>
          </a:p>
          <a:p>
            <a:r>
              <a:rPr lang="en-US" sz="1200" b="1" i="0" kern="1200" dirty="0">
                <a:solidFill>
                  <a:schemeClr val="tx1"/>
                </a:solidFill>
                <a:effectLst/>
                <a:latin typeface="+mn-lt"/>
                <a:ea typeface="+mn-ea"/>
                <a:cs typeface="+mn-cs"/>
              </a:rPr>
              <a:t>Construct Validity</a:t>
            </a:r>
            <a:r>
              <a:rPr lang="en-US" sz="1200" b="0" i="0" kern="1200" dirty="0">
                <a:solidFill>
                  <a:schemeClr val="tx1"/>
                </a:solidFill>
                <a:effectLst/>
                <a:latin typeface="+mn-lt"/>
                <a:ea typeface="+mn-ea"/>
                <a:cs typeface="+mn-cs"/>
              </a:rPr>
              <a:t> is concerned with to what extent an assessment tests the construct of a qualification – for GCSE and A Level this would be the subject aims and learning outcomes set out in the subject content.</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24</a:t>
            </a:fld>
            <a:endParaRPr lang="en-US" dirty="0"/>
          </a:p>
        </p:txBody>
      </p:sp>
    </p:spTree>
    <p:extLst>
      <p:ext uri="{BB962C8B-B14F-4D97-AF65-F5344CB8AC3E}">
        <p14:creationId xmlns:p14="http://schemas.microsoft.com/office/powerpoint/2010/main" val="9637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computer marked multiple choice test would give the most reliable results – but might not be the most valid assessment.</a:t>
            </a:r>
          </a:p>
          <a:p>
            <a:r>
              <a:rPr lang="en-GB" dirty="0"/>
              <a:t>Reliability can be more challenging in essay based subjective disciplines such as English and Religious Studies.</a:t>
            </a:r>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25</a:t>
            </a:fld>
            <a:endParaRPr lang="en-US" dirty="0"/>
          </a:p>
        </p:txBody>
      </p:sp>
    </p:spTree>
    <p:extLst>
      <p:ext uri="{BB962C8B-B14F-4D97-AF65-F5344CB8AC3E}">
        <p14:creationId xmlns:p14="http://schemas.microsoft.com/office/powerpoint/2010/main" val="85389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Reliability</a:t>
            </a:r>
            <a:r>
              <a:rPr lang="en-US" sz="1200" b="0" i="0" kern="1200" dirty="0">
                <a:solidFill>
                  <a:schemeClr val="tx1"/>
                </a:solidFill>
                <a:effectLst/>
                <a:latin typeface="+mn-lt"/>
                <a:ea typeface="+mn-ea"/>
                <a:cs typeface="+mn-cs"/>
              </a:rPr>
              <a:t> relates to the accuracy of marking – whether a hypothetical student would get the same mark on repeated attempts of the same test and whether different markers would give the same response the same mark</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26</a:t>
            </a:fld>
            <a:endParaRPr lang="en-US" dirty="0"/>
          </a:p>
        </p:txBody>
      </p:sp>
    </p:spTree>
    <p:extLst>
      <p:ext uri="{BB962C8B-B14F-4D97-AF65-F5344CB8AC3E}">
        <p14:creationId xmlns:p14="http://schemas.microsoft.com/office/powerpoint/2010/main" val="2861159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 Title Slide 1">
    <p:spTree>
      <p:nvGrpSpPr>
        <p:cNvPr id="1" name=""/>
        <p:cNvGrpSpPr/>
        <p:nvPr/>
      </p:nvGrpSpPr>
      <p:grpSpPr>
        <a:xfrm>
          <a:off x="0" y="0"/>
          <a:ext cx="0" cy="0"/>
          <a:chOff x="0" y="0"/>
          <a:chExt cx="0" cy="0"/>
        </a:xfrm>
      </p:grpSpPr>
      <p:pic>
        <p:nvPicPr>
          <p:cNvPr id="3" name="Picture 2" descr="Teacher and students looking at a computer">
            <a:extLst>
              <a:ext uri="{FF2B5EF4-FFF2-40B4-BE49-F238E27FC236}">
                <a16:creationId xmlns:a16="http://schemas.microsoft.com/office/drawing/2014/main" id="{B2E8150E-9320-3140-85FE-9445B8135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804"/>
            <a:ext cx="9144000" cy="4425696"/>
          </a:xfrm>
          <a:prstGeom prst="rect">
            <a:avLst/>
          </a:prstGeom>
        </p:spPr>
      </p:pic>
      <p:sp>
        <p:nvSpPr>
          <p:cNvPr id="14" name="Rectangle 13">
            <a:extLst>
              <a:ext uri="{FF2B5EF4-FFF2-40B4-BE49-F238E27FC236}">
                <a16:creationId xmlns:a16="http://schemas.microsoft.com/office/drawing/2014/main" id="{4E6AEB6B-7670-9E4D-8487-DF31C315D431}"/>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Text Placeholder 11"/>
          <p:cNvSpPr>
            <a:spLocks noGrp="1"/>
          </p:cNvSpPr>
          <p:nvPr>
            <p:ph type="body" sz="quarter" idx="10"/>
          </p:nvPr>
        </p:nvSpPr>
        <p:spPr>
          <a:xfrm>
            <a:off x="1485900" y="2976857"/>
            <a:ext cx="6172200" cy="380873"/>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pic>
        <p:nvPicPr>
          <p:cNvPr id="9" name="Picture 2">
            <a:extLst>
              <a:ext uri="{FF2B5EF4-FFF2-40B4-BE49-F238E27FC236}">
                <a16:creationId xmlns:a16="http://schemas.microsoft.com/office/drawing/2014/main" id="{D1415C6E-0991-2041-ADD9-1789E0BA33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5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tx2"/>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p:spPr>
        <p:txBody>
          <a:bodyPr/>
          <a:lstStyle>
            <a:lvl1pPr algn="ctr">
              <a:defRPr sz="1950" b="1" i="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p:spPr>
        <p:txBody>
          <a:bodyPr/>
          <a:lstStyle>
            <a:lvl1pPr algn="ctr">
              <a:lnSpc>
                <a:spcPts val="3000"/>
              </a:lnSpc>
              <a:spcBef>
                <a:spcPts val="225"/>
              </a:spcBef>
              <a:defRPr sz="2925" b="1" i="0" spc="-45" baseline="0">
                <a:solidFill>
                  <a:schemeClr val="bg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4202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accent3"/>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101965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Grey">
    <p:bg>
      <p:bgPr>
        <a:solidFill>
          <a:schemeClr val="accent1"/>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27534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ale Blue">
    <p:bg>
      <p:bgPr>
        <a:solidFill>
          <a:schemeClr val="accent2"/>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411610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7"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337230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389D856C-067B-4DEA-8DD6-914E19C20F87}"/>
              </a:ext>
            </a:extLst>
          </p:cNvPr>
          <p:cNvSpPr>
            <a:spLocks/>
          </p:cNvSpPr>
          <p:nvPr userDrawn="1"/>
        </p:nvSpPr>
        <p:spPr bwMode="auto">
          <a:xfrm>
            <a:off x="579438" y="860425"/>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9" name="Text Placeholder 8"/>
          <p:cNvSpPr>
            <a:spLocks noGrp="1"/>
          </p:cNvSpPr>
          <p:nvPr>
            <p:ph type="body" sz="quarter" idx="10"/>
          </p:nvPr>
        </p:nvSpPr>
        <p:spPr>
          <a:xfrm>
            <a:off x="533401" y="438150"/>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13" name="Text Placeholder 12"/>
          <p:cNvSpPr>
            <a:spLocks noGrp="1"/>
          </p:cNvSpPr>
          <p:nvPr>
            <p:ph type="body" sz="quarter" idx="12"/>
          </p:nvPr>
        </p:nvSpPr>
        <p:spPr>
          <a:xfrm>
            <a:off x="533400" y="1066800"/>
            <a:ext cx="8031162" cy="215444"/>
          </a:xfrm>
        </p:spPr>
        <p:txBody>
          <a:bodyPr/>
          <a:lstStyle>
            <a:lvl1pPr>
              <a:defRPr sz="1400" spc="-15" baseline="0">
                <a:latin typeface="Arial" charset="0"/>
                <a:ea typeface="Arial" charset="0"/>
                <a:cs typeface="Arial" charset="0"/>
              </a:defRPr>
            </a:lvl1pPr>
            <a:lvl2pPr marL="2700">
              <a:defRPr sz="1400">
                <a:latin typeface="Arial" charset="0"/>
                <a:ea typeface="Arial" charset="0"/>
                <a:cs typeface="Arial" charset="0"/>
              </a:defRPr>
            </a:lvl2pPr>
            <a:lvl3pPr>
              <a:defRPr sz="1400"/>
            </a:lvl3pPr>
            <a:lvl4pPr>
              <a:defRPr sz="1400"/>
            </a:lvl4pPr>
            <a:lvl5pPr>
              <a:defRPr sz="1400"/>
            </a:lvl5pPr>
          </a:lstStyle>
          <a:p>
            <a:pPr lvl="0"/>
            <a:r>
              <a:rPr lang="en-US" altLang="x-none"/>
              <a:t>Click to edit Master text styles</a:t>
            </a:r>
          </a:p>
        </p:txBody>
      </p:sp>
    </p:spTree>
    <p:extLst>
      <p:ext uri="{BB962C8B-B14F-4D97-AF65-F5344CB8AC3E}">
        <p14:creationId xmlns:p14="http://schemas.microsoft.com/office/powerpoint/2010/main" val="358369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26E71842-B87A-4BA9-AC38-7F3FCD5C416F}"/>
              </a:ext>
            </a:extLst>
          </p:cNvPr>
          <p:cNvSpPr>
            <a:spLocks/>
          </p:cNvSpPr>
          <p:nvPr userDrawn="1"/>
        </p:nvSpPr>
        <p:spPr bwMode="auto">
          <a:xfrm>
            <a:off x="579438" y="860425"/>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6" name="Text Placeholder 8"/>
          <p:cNvSpPr>
            <a:spLocks noGrp="1"/>
          </p:cNvSpPr>
          <p:nvPr>
            <p:ph type="body" sz="quarter" idx="10"/>
          </p:nvPr>
        </p:nvSpPr>
        <p:spPr>
          <a:xfrm>
            <a:off x="533401" y="438150"/>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7" name="Text Placeholder 12"/>
          <p:cNvSpPr>
            <a:spLocks noGrp="1"/>
          </p:cNvSpPr>
          <p:nvPr>
            <p:ph type="body" sz="quarter" idx="12"/>
          </p:nvPr>
        </p:nvSpPr>
        <p:spPr>
          <a:xfrm>
            <a:off x="533400" y="1066800"/>
            <a:ext cx="3810000" cy="215444"/>
          </a:xfrm>
        </p:spPr>
        <p:txBody>
          <a:bodyPr/>
          <a:lstStyle>
            <a:lvl1pPr>
              <a:defRPr sz="1400" spc="-15" baseline="0">
                <a:latin typeface="Arial" charset="0"/>
                <a:ea typeface="Arial" charset="0"/>
                <a:cs typeface="Arial" charset="0"/>
              </a:defRPr>
            </a:lvl1pPr>
            <a:lvl2pPr marL="2700">
              <a:defRPr sz="1050">
                <a:latin typeface="Arial" charset="0"/>
                <a:ea typeface="Arial" charset="0"/>
                <a:cs typeface="Arial" charset="0"/>
              </a:defRPr>
            </a:lvl2pPr>
          </a:lstStyle>
          <a:p>
            <a:pPr lvl="0"/>
            <a:r>
              <a:rPr lang="en-US" altLang="x-none"/>
              <a:t>Click to edit Master text styles</a:t>
            </a:r>
          </a:p>
        </p:txBody>
      </p:sp>
      <p:sp>
        <p:nvSpPr>
          <p:cNvPr id="10" name="Text Placeholder 9"/>
          <p:cNvSpPr>
            <a:spLocks noGrp="1"/>
          </p:cNvSpPr>
          <p:nvPr>
            <p:ph type="body" sz="quarter" idx="13"/>
          </p:nvPr>
        </p:nvSpPr>
        <p:spPr>
          <a:xfrm>
            <a:off x="4572001" y="1077952"/>
            <a:ext cx="3992562" cy="215444"/>
          </a:xfr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Tree>
    <p:extLst>
      <p:ext uri="{BB962C8B-B14F-4D97-AF65-F5344CB8AC3E}">
        <p14:creationId xmlns:p14="http://schemas.microsoft.com/office/powerpoint/2010/main" val="59518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icture">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170F71FD-AD37-44A6-82A7-F474C73B735A}"/>
              </a:ext>
            </a:extLst>
          </p:cNvPr>
          <p:cNvSpPr>
            <a:spLocks/>
          </p:cNvSpPr>
          <p:nvPr userDrawn="1"/>
        </p:nvSpPr>
        <p:spPr bwMode="auto">
          <a:xfrm>
            <a:off x="579438" y="858838"/>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533400" y="1076325"/>
            <a:ext cx="3810000" cy="3171825"/>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115483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977E42F5-ED53-47A4-AC2D-E1C4906EE6A1}"/>
              </a:ext>
            </a:extLst>
          </p:cNvPr>
          <p:cNvSpPr>
            <a:spLocks/>
          </p:cNvSpPr>
          <p:nvPr userDrawn="1"/>
        </p:nvSpPr>
        <p:spPr bwMode="auto">
          <a:xfrm>
            <a:off x="579438" y="858838"/>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7" name="Text Placeholder 9"/>
          <p:cNvSpPr>
            <a:spLocks noGrp="1"/>
          </p:cNvSpPr>
          <p:nvPr>
            <p:ph type="body" sz="quarter" idx="13"/>
          </p:nvPr>
        </p:nvSpPr>
        <p:spPr>
          <a:xfrm>
            <a:off x="5114267"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579438" y="1076325"/>
            <a:ext cx="4306887" cy="3400425"/>
          </a:xfrm>
          <a:prstGeom prst="rect">
            <a:avLst/>
          </a:prstGeom>
          <a:solidFill>
            <a:schemeClr val="bg1">
              <a:lumMod val="95000"/>
            </a:schemeClr>
          </a:solidFill>
        </p:spPr>
        <p:txBody>
          <a:bodyPr/>
          <a:lstStyle/>
          <a:p>
            <a:pPr lvl="0"/>
            <a:r>
              <a:rPr lang="en-US" noProof="0" dirty="0"/>
              <a:t>Click icon to add chart</a:t>
            </a:r>
          </a:p>
        </p:txBody>
      </p:sp>
    </p:spTree>
    <p:extLst>
      <p:ext uri="{BB962C8B-B14F-4D97-AF65-F5344CB8AC3E}">
        <p14:creationId xmlns:p14="http://schemas.microsoft.com/office/powerpoint/2010/main" val="1083288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Quot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9144000" cy="5143500"/>
          </a:xfrm>
          <a:prstGeom prst="rect">
            <a:avLst/>
          </a:prstGeom>
        </p:spPr>
        <p:txBody>
          <a:bodyPr/>
          <a:lstStyle/>
          <a:p>
            <a:pPr lvl="0"/>
            <a:r>
              <a:rPr lang="en-US" noProof="0" dirty="0"/>
              <a:t>Click icon to add picture</a:t>
            </a:r>
          </a:p>
        </p:txBody>
      </p:sp>
      <p:sp>
        <p:nvSpPr>
          <p:cNvPr id="7" name="Text Placeholder 6"/>
          <p:cNvSpPr>
            <a:spLocks noGrp="1"/>
          </p:cNvSpPr>
          <p:nvPr>
            <p:ph type="body" sz="quarter" idx="10"/>
          </p:nvPr>
        </p:nvSpPr>
        <p:spPr>
          <a:xfrm>
            <a:off x="838200" y="3599868"/>
            <a:ext cx="3733800" cy="1543633"/>
          </a:xfrm>
          <a:prstGeom prst="rect">
            <a:avLst/>
          </a:prstGeom>
          <a:solidFill>
            <a:schemeClr val="bg1"/>
          </a:solidFill>
        </p:spPr>
        <p:txBody>
          <a:bodyPr lIns="251999" tIns="180000" rIns="180000" bIns="288000" anchor="b"/>
          <a:lstStyle>
            <a:lvl1pPr>
              <a:defRPr sz="1200" b="0" i="1">
                <a:latin typeface="Arial" panose="020B0604020202020204" pitchFamily="34" charset="0"/>
                <a:ea typeface="Arial" panose="020B0604020202020204" pitchFamily="34" charset="0"/>
                <a:cs typeface="Arial" panose="020B0604020202020204" pitchFamily="34" charset="0"/>
              </a:defRPr>
            </a:lvl1pPr>
            <a:lvl2pPr>
              <a:defRPr sz="1200" b="0" i="1">
                <a:latin typeface="Arial" panose="020B0604020202020204" pitchFamily="34" charset="0"/>
                <a:ea typeface="Arial" panose="020B0604020202020204" pitchFamily="34" charset="0"/>
                <a:cs typeface="Arial" panose="020B0604020202020204" pitchFamily="34" charset="0"/>
              </a:defRPr>
            </a:lvl2pPr>
            <a:lvl3pPr>
              <a:defRPr sz="1200" b="0" i="1">
                <a:latin typeface="Arial" panose="020B0604020202020204" pitchFamily="34" charset="0"/>
                <a:ea typeface="Arial" panose="020B0604020202020204" pitchFamily="34" charset="0"/>
                <a:cs typeface="Arial" panose="020B0604020202020204" pitchFamily="34" charset="0"/>
              </a:defRPr>
            </a:lvl3pPr>
            <a:lvl4pPr>
              <a:defRPr sz="1200" b="0" i="1">
                <a:latin typeface="Arial" panose="020B0604020202020204" pitchFamily="34" charset="0"/>
                <a:ea typeface="Arial" panose="020B0604020202020204" pitchFamily="34" charset="0"/>
                <a:cs typeface="Arial" panose="020B0604020202020204" pitchFamily="34" charset="0"/>
              </a:defRPr>
            </a:lvl4pPr>
            <a:lvl5pPr>
              <a:defRPr sz="1200" b="0" i="1">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78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2">
    <p:spTree>
      <p:nvGrpSpPr>
        <p:cNvPr id="1" name=""/>
        <p:cNvGrpSpPr/>
        <p:nvPr/>
      </p:nvGrpSpPr>
      <p:grpSpPr>
        <a:xfrm>
          <a:off x="0" y="0"/>
          <a:ext cx="0" cy="0"/>
          <a:chOff x="0" y="0"/>
          <a:chExt cx="0" cy="0"/>
        </a:xfrm>
      </p:grpSpPr>
      <p:pic>
        <p:nvPicPr>
          <p:cNvPr id="3" name="Picture 2" descr="Teacher and students working on a computer">
            <a:extLst>
              <a:ext uri="{FF2B5EF4-FFF2-40B4-BE49-F238E27FC236}">
                <a16:creationId xmlns:a16="http://schemas.microsoft.com/office/drawing/2014/main" id="{50B96B56-192A-5B4C-95BD-1563A2EA6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804"/>
            <a:ext cx="9144000" cy="4425696"/>
          </a:xfrm>
          <a:prstGeom prst="rect">
            <a:avLst/>
          </a:prstGeom>
        </p:spPr>
      </p:pic>
      <p:sp>
        <p:nvSpPr>
          <p:cNvPr id="10" name="Rectangle 9">
            <a:extLst>
              <a:ext uri="{FF2B5EF4-FFF2-40B4-BE49-F238E27FC236}">
                <a16:creationId xmlns:a16="http://schemas.microsoft.com/office/drawing/2014/main" id="{363765C9-2FDD-F64B-B993-1C5A9E433635}"/>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9" name="Text Placeholder 11"/>
          <p:cNvSpPr>
            <a:spLocks noGrp="1"/>
          </p:cNvSpPr>
          <p:nvPr>
            <p:ph type="body" sz="quarter" idx="10"/>
          </p:nvPr>
        </p:nvSpPr>
        <p:spPr>
          <a:xfrm>
            <a:off x="5486400" y="1962150"/>
            <a:ext cx="3438526" cy="609600"/>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pic>
        <p:nvPicPr>
          <p:cNvPr id="7" name="Picture 2">
            <a:extLst>
              <a:ext uri="{FF2B5EF4-FFF2-40B4-BE49-F238E27FC236}">
                <a16:creationId xmlns:a16="http://schemas.microsoft.com/office/drawing/2014/main" id="{426770DE-6248-ED46-9491-A3D0AA51E5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21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7E140-B4B0-45FB-92A4-C8903AB77FC0}"/>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594097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 Quote">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517CF4-234F-4610-A8FB-B1204E2AF1D4}"/>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840459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y Quot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DC0AC1-F145-4B2A-83B6-59E582B803FA}"/>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132364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le Blue Quote">
    <p:bg>
      <p:bgPr>
        <a:solidFill>
          <a:schemeClr val="accent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295400" y="1809750"/>
            <a:ext cx="6553200" cy="994172"/>
          </a:xfrm>
          <a:prstGeom prst="rect">
            <a:avLst/>
          </a:prstGeom>
        </p:spPr>
        <p:txBody>
          <a:bodyPr anchor="ctr"/>
          <a:lstStyle>
            <a:lvl1pPr algn="ctr">
              <a:defRPr sz="2200" b="1"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13618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351F23-BC4E-4BF7-9D8C-8EA752AFCFCF}"/>
              </a:ext>
            </a:extLst>
          </p:cNvPr>
          <p:cNvSpPr>
            <a:spLocks noChangeArrowheads="1"/>
          </p:cNvSpPr>
          <p:nvPr userDrawn="1"/>
        </p:nvSpPr>
        <p:spPr bwMode="auto">
          <a:xfrm>
            <a:off x="0" y="0"/>
            <a:ext cx="4572000" cy="5143500"/>
          </a:xfrm>
          <a:prstGeom prst="rect">
            <a:avLst/>
          </a:prstGeom>
          <a:solidFill>
            <a:schemeClr val="tx2"/>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dirty="0"/>
          </a:p>
        </p:txBody>
      </p:sp>
      <p:sp>
        <p:nvSpPr>
          <p:cNvPr id="8"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72000" y="0"/>
            <a:ext cx="4572000" cy="5143500"/>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140342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31DE-1AAC-4A7A-97D5-95966EB1E0EC}"/>
              </a:ext>
            </a:extLst>
          </p:cNvPr>
          <p:cNvSpPr>
            <a:spLocks noChangeArrowheads="1"/>
          </p:cNvSpPr>
          <p:nvPr userDrawn="1"/>
        </p:nvSpPr>
        <p:spPr bwMode="auto">
          <a:xfrm>
            <a:off x="0" y="0"/>
            <a:ext cx="4572000" cy="5143500"/>
          </a:xfrm>
          <a:prstGeom prst="rect">
            <a:avLst/>
          </a:prstGeom>
          <a:solidFill>
            <a:schemeClr val="accent3"/>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dirty="0"/>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tx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3518854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B2EC00-9F7B-4ECF-82FB-35D446B112A0}"/>
              </a:ext>
            </a:extLst>
          </p:cNvPr>
          <p:cNvSpPr>
            <a:spLocks noChangeArrowheads="1"/>
          </p:cNvSpPr>
          <p:nvPr userDrawn="1"/>
        </p:nvSpPr>
        <p:spPr bwMode="auto">
          <a:xfrm>
            <a:off x="0" y="0"/>
            <a:ext cx="4572000" cy="5143500"/>
          </a:xfrm>
          <a:prstGeom prst="rect">
            <a:avLst/>
          </a:prstGeom>
          <a:solidFill>
            <a:schemeClr val="accent1"/>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dirty="0"/>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tx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p:spPr>
        <p:txBody>
          <a:bodyPr/>
          <a:lstStyle/>
          <a:p>
            <a:pPr lvl="0"/>
            <a:r>
              <a:rPr lang="en-US" noProof="0" dirty="0"/>
              <a:t>Click icon to add picture</a:t>
            </a:r>
          </a:p>
        </p:txBody>
      </p:sp>
    </p:spTree>
    <p:extLst>
      <p:ext uri="{BB962C8B-B14F-4D97-AF65-F5344CB8AC3E}">
        <p14:creationId xmlns:p14="http://schemas.microsoft.com/office/powerpoint/2010/main" val="2516821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al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C4B67-B18A-40F4-82FE-6451D38C4546}"/>
              </a:ext>
            </a:extLst>
          </p:cNvPr>
          <p:cNvSpPr>
            <a:spLocks noChangeArrowheads="1"/>
          </p:cNvSpPr>
          <p:nvPr userDrawn="1"/>
        </p:nvSpPr>
        <p:spPr bwMode="auto">
          <a:xfrm>
            <a:off x="0" y="0"/>
            <a:ext cx="4572000" cy="5143500"/>
          </a:xfrm>
          <a:prstGeom prst="rect">
            <a:avLst/>
          </a:prstGeom>
          <a:solidFill>
            <a:schemeClr val="accent2"/>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dirty="0"/>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tx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3926962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15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Title Slide 3">
    <p:spTree>
      <p:nvGrpSpPr>
        <p:cNvPr id="1" name=""/>
        <p:cNvGrpSpPr/>
        <p:nvPr/>
      </p:nvGrpSpPr>
      <p:grpSpPr>
        <a:xfrm>
          <a:off x="0" y="0"/>
          <a:ext cx="0" cy="0"/>
          <a:chOff x="0" y="0"/>
          <a:chExt cx="0" cy="0"/>
        </a:xfrm>
      </p:grpSpPr>
      <p:pic>
        <p:nvPicPr>
          <p:cNvPr id="3" name="Picture 2" descr="Teacher and student discussing work">
            <a:extLst>
              <a:ext uri="{FF2B5EF4-FFF2-40B4-BE49-F238E27FC236}">
                <a16:creationId xmlns:a16="http://schemas.microsoft.com/office/drawing/2014/main" id="{15EC65A1-F32F-1041-B35C-F50EE7C60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804"/>
            <a:ext cx="9144000" cy="4425696"/>
          </a:xfrm>
          <a:prstGeom prst="rect">
            <a:avLst/>
          </a:prstGeom>
        </p:spPr>
      </p:pic>
      <p:sp>
        <p:nvSpPr>
          <p:cNvPr id="10" name="Rectangle 9">
            <a:extLst>
              <a:ext uri="{FF2B5EF4-FFF2-40B4-BE49-F238E27FC236}">
                <a16:creationId xmlns:a16="http://schemas.microsoft.com/office/drawing/2014/main" id="{ED35BCA1-60E8-7544-A6BD-2BECADC68240}"/>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Text Placeholder 11"/>
          <p:cNvSpPr>
            <a:spLocks noGrp="1"/>
          </p:cNvSpPr>
          <p:nvPr>
            <p:ph type="body" sz="quarter" idx="10"/>
          </p:nvPr>
        </p:nvSpPr>
        <p:spPr>
          <a:xfrm>
            <a:off x="5486400" y="1962150"/>
            <a:ext cx="3438526" cy="609600"/>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pic>
        <p:nvPicPr>
          <p:cNvPr id="9" name="Picture 2">
            <a:extLst>
              <a:ext uri="{FF2B5EF4-FFF2-40B4-BE49-F238E27FC236}">
                <a16:creationId xmlns:a16="http://schemas.microsoft.com/office/drawing/2014/main" id="{78B0E07C-E666-2D4A-BCBD-82D187FA0D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Title Slide_insert own image">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CEC03F3A-4EAC-41BD-95E4-6579707555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550" y="2419350"/>
            <a:ext cx="18526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9"/>
          <p:cNvSpPr>
            <a:spLocks noGrp="1"/>
          </p:cNvSpPr>
          <p:nvPr>
            <p:ph type="pic" sz="quarter" idx="12"/>
          </p:nvPr>
        </p:nvSpPr>
        <p:spPr>
          <a:xfrm>
            <a:off x="0" y="720760"/>
            <a:ext cx="9144000" cy="4422740"/>
          </a:xfrm>
          <a:prstGeom prst="rect">
            <a:avLst/>
          </a:prstGeom>
          <a:solidFill>
            <a:schemeClr val="bg2">
              <a:lumMod val="95000"/>
            </a:schemeClr>
          </a:solidFill>
        </p:spPr>
        <p:txBody>
          <a:bodyPr/>
          <a:lstStyle/>
          <a:p>
            <a:pPr lvl="0"/>
            <a:r>
              <a:rPr lang="en-US" noProof="0" dirty="0"/>
              <a:t>Click icon to add picture</a:t>
            </a:r>
          </a:p>
        </p:txBody>
      </p:sp>
      <p:sp>
        <p:nvSpPr>
          <p:cNvPr id="7" name="Text Placeholder 11"/>
          <p:cNvSpPr>
            <a:spLocks noGrp="1"/>
          </p:cNvSpPr>
          <p:nvPr>
            <p:ph type="body" sz="quarter" idx="10"/>
          </p:nvPr>
        </p:nvSpPr>
        <p:spPr>
          <a:xfrm>
            <a:off x="1485900" y="2976857"/>
            <a:ext cx="6172200" cy="380873"/>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13" name="Rectangle 12">
            <a:extLst>
              <a:ext uri="{FF2B5EF4-FFF2-40B4-BE49-F238E27FC236}">
                <a16:creationId xmlns:a16="http://schemas.microsoft.com/office/drawing/2014/main" id="{9259095B-FD6B-9F4E-92BD-8E5DF30D6B24}"/>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2">
            <a:extLst>
              <a:ext uri="{FF2B5EF4-FFF2-40B4-BE49-F238E27FC236}">
                <a16:creationId xmlns:a16="http://schemas.microsoft.com/office/drawing/2014/main" id="{94D1B228-8EBE-8E4C-AACA-362707FEA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81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DD32CE5-D310-4934-8ED3-A9BFFAB6F578}"/>
              </a:ext>
            </a:extLst>
          </p:cNvPr>
          <p:cNvSpPr/>
          <p:nvPr userDrawn="1"/>
        </p:nvSpPr>
        <p:spPr>
          <a:xfrm>
            <a:off x="0" y="720761"/>
            <a:ext cx="9144000" cy="4422740"/>
          </a:xfrm>
          <a:custGeom>
            <a:avLst/>
            <a:gdLst/>
            <a:ahLst/>
            <a:cxnLst/>
            <a:rect l="l" t="t" r="r" b="b"/>
            <a:pathLst>
              <a:path w="9144000" h="5770245">
                <a:moveTo>
                  <a:pt x="0" y="5770029"/>
                </a:moveTo>
                <a:lnTo>
                  <a:pt x="9144000" y="5770029"/>
                </a:lnTo>
                <a:lnTo>
                  <a:pt x="9144000" y="0"/>
                </a:lnTo>
                <a:lnTo>
                  <a:pt x="0" y="0"/>
                </a:lnTo>
                <a:lnTo>
                  <a:pt x="0" y="5770029"/>
                </a:lnTo>
                <a:close/>
              </a:path>
            </a:pathLst>
          </a:custGeom>
          <a:solidFill>
            <a:schemeClr val="tx2"/>
          </a:solidFill>
        </p:spPr>
        <p:txBody>
          <a:bodyPr lIns="0" tIns="0" rIns="0" bIns="0"/>
          <a:lstStyle/>
          <a:p>
            <a:pPr eaLnBrk="1" fontAlgn="auto" hangingPunct="1">
              <a:spcBef>
                <a:spcPts val="0"/>
              </a:spcBef>
              <a:spcAft>
                <a:spcPts val="0"/>
              </a:spcAft>
              <a:defRPr/>
            </a:pPr>
            <a:endParaRPr dirty="0">
              <a:latin typeface="+mn-lt"/>
              <a:ea typeface="+mn-ea"/>
            </a:endParaRPr>
          </a:p>
        </p:txBody>
      </p:sp>
      <p:sp>
        <p:nvSpPr>
          <p:cNvPr id="12" name="Text Placeholder 11"/>
          <p:cNvSpPr>
            <a:spLocks noGrp="1"/>
          </p:cNvSpPr>
          <p:nvPr>
            <p:ph type="body" sz="quarter" idx="10"/>
          </p:nvPr>
        </p:nvSpPr>
        <p:spPr>
          <a:xfrm>
            <a:off x="1485900" y="3829051"/>
            <a:ext cx="6172200" cy="246221"/>
          </a:xfrm>
        </p:spPr>
        <p:txBody>
          <a:bodyPr/>
          <a:lstStyle>
            <a:lvl1pPr algn="ctr">
              <a:defRPr sz="16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6" name="Text Placeholder 15"/>
          <p:cNvSpPr>
            <a:spLocks noGrp="1"/>
          </p:cNvSpPr>
          <p:nvPr>
            <p:ph type="body" sz="quarter" idx="11"/>
          </p:nvPr>
        </p:nvSpPr>
        <p:spPr>
          <a:xfrm>
            <a:off x="381000" y="4743451"/>
            <a:ext cx="3276600" cy="150041"/>
          </a:xfr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p:spPr>
        <p:txBody>
          <a:bodyPr anchor="ctr"/>
          <a:lstStyle>
            <a:lvl1pPr algn="ctr">
              <a:lnSpc>
                <a:spcPts val="3000"/>
              </a:lnSpc>
              <a:spcBef>
                <a:spcPts val="600"/>
              </a:spcBef>
              <a:defRPr sz="27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6C5CE19B-4CE9-444B-885A-D143C7EE3D74}"/>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2">
            <a:extLst>
              <a:ext uri="{FF2B5EF4-FFF2-40B4-BE49-F238E27FC236}">
                <a16:creationId xmlns:a16="http://schemas.microsoft.com/office/drawing/2014/main" id="{A5C81BAA-7EC6-5749-87E0-E6F0D47869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7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614B08F-928F-4AF2-BFB6-02BF04AFC157}"/>
              </a:ext>
            </a:extLst>
          </p:cNvPr>
          <p:cNvSpPr>
            <a:spLocks/>
          </p:cNvSpPr>
          <p:nvPr userDrawn="1"/>
        </p:nvSpPr>
        <p:spPr bwMode="auto">
          <a:xfrm>
            <a:off x="0" y="720761"/>
            <a:ext cx="9144000" cy="4422740"/>
          </a:xfrm>
          <a:custGeom>
            <a:avLst/>
            <a:gdLst>
              <a:gd name="T0" fmla="*/ 0 w 9144000"/>
              <a:gd name="T1" fmla="*/ 1369004 h 5770245"/>
              <a:gd name="T2" fmla="*/ 9144000 w 9144000"/>
              <a:gd name="T3" fmla="*/ 1369004 h 5770245"/>
              <a:gd name="T4" fmla="*/ 9144000 w 9144000"/>
              <a:gd name="T5" fmla="*/ 0 h 5770245"/>
              <a:gd name="T6" fmla="*/ 0 w 9144000"/>
              <a:gd name="T7" fmla="*/ 0 h 5770245"/>
              <a:gd name="T8" fmla="*/ 0 w 9144000"/>
              <a:gd name="T9" fmla="*/ 1369004 h 5770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770245">
                <a:moveTo>
                  <a:pt x="0" y="5770029"/>
                </a:moveTo>
                <a:lnTo>
                  <a:pt x="9144000" y="5770029"/>
                </a:lnTo>
                <a:lnTo>
                  <a:pt x="9144000" y="0"/>
                </a:lnTo>
                <a:lnTo>
                  <a:pt x="0" y="0"/>
                </a:lnTo>
                <a:lnTo>
                  <a:pt x="0" y="5770029"/>
                </a:lnTo>
                <a:close/>
              </a:path>
            </a:pathLst>
          </a:custGeom>
          <a:solidFill>
            <a:schemeClr val="accent3"/>
          </a:solidFill>
          <a:ln>
            <a:noFill/>
          </a:ln>
        </p:spPr>
        <p:txBody>
          <a:bodyPr lIns="0" tIns="0" rIns="0" bIns="0"/>
          <a:lstStyle/>
          <a:p>
            <a:endParaRPr lang="en-GB" dirty="0"/>
          </a:p>
        </p:txBody>
      </p:sp>
      <p:sp>
        <p:nvSpPr>
          <p:cNvPr id="11"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2"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EE6CDBD7-4D3B-704D-9433-C2E9C5B187BC}"/>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2">
            <a:extLst>
              <a:ext uri="{FF2B5EF4-FFF2-40B4-BE49-F238E27FC236}">
                <a16:creationId xmlns:a16="http://schemas.microsoft.com/office/drawing/2014/main" id="{DE1EA77E-A88F-EC4A-8D0E-858582E52E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8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776859A-9DD5-47BF-9B83-933859D515B6}"/>
              </a:ext>
            </a:extLst>
          </p:cNvPr>
          <p:cNvSpPr>
            <a:spLocks/>
          </p:cNvSpPr>
          <p:nvPr userDrawn="1"/>
        </p:nvSpPr>
        <p:spPr bwMode="auto">
          <a:xfrm>
            <a:off x="0" y="720761"/>
            <a:ext cx="9144000" cy="4422740"/>
          </a:xfrm>
          <a:custGeom>
            <a:avLst/>
            <a:gdLst>
              <a:gd name="T0" fmla="*/ 0 w 9144000"/>
              <a:gd name="T1" fmla="*/ 1369004 h 5770245"/>
              <a:gd name="T2" fmla="*/ 9144000 w 9144000"/>
              <a:gd name="T3" fmla="*/ 1369004 h 5770245"/>
              <a:gd name="T4" fmla="*/ 9144000 w 9144000"/>
              <a:gd name="T5" fmla="*/ 0 h 5770245"/>
              <a:gd name="T6" fmla="*/ 0 w 9144000"/>
              <a:gd name="T7" fmla="*/ 0 h 5770245"/>
              <a:gd name="T8" fmla="*/ 0 w 9144000"/>
              <a:gd name="T9" fmla="*/ 1369004 h 5770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770245">
                <a:moveTo>
                  <a:pt x="0" y="5770029"/>
                </a:moveTo>
                <a:lnTo>
                  <a:pt x="9144000" y="5770029"/>
                </a:lnTo>
                <a:lnTo>
                  <a:pt x="9144000" y="0"/>
                </a:lnTo>
                <a:lnTo>
                  <a:pt x="0" y="0"/>
                </a:lnTo>
                <a:lnTo>
                  <a:pt x="0" y="5770029"/>
                </a:lnTo>
                <a:close/>
              </a:path>
            </a:pathLst>
          </a:custGeom>
          <a:solidFill>
            <a:schemeClr val="accent1"/>
          </a:solidFill>
          <a:ln>
            <a:noFill/>
          </a:ln>
        </p:spPr>
        <p:txBody>
          <a:bodyPr lIns="0" tIns="0" rIns="0" bIns="0"/>
          <a:lstStyle/>
          <a:p>
            <a:endParaRPr lang="en-GB" dirty="0"/>
          </a:p>
        </p:txBody>
      </p:sp>
      <p:sp>
        <p:nvSpPr>
          <p:cNvPr id="12"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3"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E7D26B14-BE15-E04A-B2C6-CD020969C8B1}"/>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2">
            <a:extLst>
              <a:ext uri="{FF2B5EF4-FFF2-40B4-BE49-F238E27FC236}">
                <a16:creationId xmlns:a16="http://schemas.microsoft.com/office/drawing/2014/main" id="{EA16A5C2-D94A-C549-B748-F62ECED7AC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 Blue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9492841-6065-4554-9FCF-C596EDE0B644}"/>
              </a:ext>
            </a:extLst>
          </p:cNvPr>
          <p:cNvSpPr/>
          <p:nvPr userDrawn="1"/>
        </p:nvSpPr>
        <p:spPr>
          <a:xfrm>
            <a:off x="0" y="720761"/>
            <a:ext cx="9144000" cy="4422740"/>
          </a:xfrm>
          <a:custGeom>
            <a:avLst/>
            <a:gdLst/>
            <a:ahLst/>
            <a:cxnLst/>
            <a:rect l="l" t="t" r="r" b="b"/>
            <a:pathLst>
              <a:path w="9144000" h="5770245">
                <a:moveTo>
                  <a:pt x="0" y="5770029"/>
                </a:moveTo>
                <a:lnTo>
                  <a:pt x="9144000" y="5770029"/>
                </a:lnTo>
                <a:lnTo>
                  <a:pt x="9144000" y="0"/>
                </a:lnTo>
                <a:lnTo>
                  <a:pt x="0" y="0"/>
                </a:lnTo>
                <a:lnTo>
                  <a:pt x="0" y="5770029"/>
                </a:lnTo>
                <a:close/>
              </a:path>
            </a:pathLst>
          </a:custGeom>
          <a:solidFill>
            <a:schemeClr val="accent2"/>
          </a:solidFill>
        </p:spPr>
        <p:txBody>
          <a:bodyPr lIns="0" tIns="0" rIns="0" bIns="0"/>
          <a:lstStyle/>
          <a:p>
            <a:pPr eaLnBrk="1" fontAlgn="auto" hangingPunct="1">
              <a:spcBef>
                <a:spcPts val="0"/>
              </a:spcBef>
              <a:spcAft>
                <a:spcPts val="0"/>
              </a:spcAft>
              <a:defRPr/>
            </a:pPr>
            <a:endParaRPr dirty="0">
              <a:solidFill>
                <a:srgbClr val="FF0000"/>
              </a:solidFill>
              <a:latin typeface="+mn-lt"/>
              <a:ea typeface="+mn-ea"/>
            </a:endParaRPr>
          </a:p>
        </p:txBody>
      </p:sp>
      <p:sp>
        <p:nvSpPr>
          <p:cNvPr id="10"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1"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45096F1A-0C87-304A-9BD6-DF09D2C312E1}"/>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2">
            <a:extLst>
              <a:ext uri="{FF2B5EF4-FFF2-40B4-BE49-F238E27FC236}">
                <a16:creationId xmlns:a16="http://schemas.microsoft.com/office/drawing/2014/main" id="{3B5C3D92-A21C-5B4B-8F76-289E5ED2E3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3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Text Placeholder 11"/>
          <p:cNvSpPr>
            <a:spLocks noGrp="1"/>
          </p:cNvSpPr>
          <p:nvPr>
            <p:ph type="body" sz="quarter" idx="10"/>
          </p:nvPr>
        </p:nvSpPr>
        <p:spPr>
          <a:xfrm>
            <a:off x="1238250" y="1962150"/>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7"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8" name="Text Placeholder 11"/>
          <p:cNvSpPr>
            <a:spLocks noGrp="1"/>
          </p:cNvSpPr>
          <p:nvPr>
            <p:ph type="body" sz="quarter" idx="12"/>
          </p:nvPr>
        </p:nvSpPr>
        <p:spPr>
          <a:xfrm>
            <a:off x="2438633" y="3727906"/>
            <a:ext cx="4266735" cy="215444"/>
          </a:xfrm>
          <a:prstGeom prst="rect">
            <a:avLst/>
          </a:prstGeom>
        </p:spPr>
        <p:txBody>
          <a:bodyPr/>
          <a:lstStyle>
            <a:lvl1pPr algn="ctr">
              <a:lnSpc>
                <a:spcPct val="100000"/>
              </a:lnSpc>
              <a:spcBef>
                <a:spcPts val="600"/>
              </a:spcBef>
              <a:defRPr sz="1400" b="0"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Rectangle 9">
            <a:extLst>
              <a:ext uri="{FF2B5EF4-FFF2-40B4-BE49-F238E27FC236}">
                <a16:creationId xmlns:a16="http://schemas.microsoft.com/office/drawing/2014/main" id="{3574EC70-C525-054E-88EB-035C47E49BE0}"/>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Picture 2">
            <a:extLst>
              <a:ext uri="{FF2B5EF4-FFF2-40B4-BE49-F238E27FC236}">
                <a16:creationId xmlns:a16="http://schemas.microsoft.com/office/drawing/2014/main" id="{69855F8D-5CBF-1740-9056-F5292A9B86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0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0E468280-27F0-4EAA-878F-10E1E203B8F0}"/>
              </a:ext>
            </a:extLst>
          </p:cNvPr>
          <p:cNvSpPr>
            <a:spLocks noGrp="1"/>
          </p:cNvSpPr>
          <p:nvPr>
            <p:ph type="body" idx="1"/>
          </p:nvPr>
        </p:nvSpPr>
        <p:spPr bwMode="auto">
          <a:xfrm>
            <a:off x="457200" y="1184275"/>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Lst>
  <p:hf hdr="0" ftr="0" dt="0"/>
  <p:txStyles>
    <p:titleStyle>
      <a:lvl1pPr algn="ctr" rtl="0" eaLnBrk="1" fontAlgn="base" hangingPunct="1">
        <a:spcBef>
          <a:spcPct val="0"/>
        </a:spcBef>
        <a:spcAft>
          <a:spcPct val="0"/>
        </a:spcAft>
        <a:defRPr>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p:titleStyle>
    <p:body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time_continue=2&amp;v=VT4UNs9aSS4" TargetMode="External"/><Relationship Id="rId2" Type="http://schemas.openxmlformats.org/officeDocument/2006/relationships/slideLayout" Target="../slideLayouts/slideLayout17.xml"/><Relationship Id="rId1" Type="http://schemas.openxmlformats.org/officeDocument/2006/relationships/video" Target="https://www.youtube.com/embed/VT4UNs9aSS4"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8.xml"/><Relationship Id="rId1" Type="http://schemas.openxmlformats.org/officeDocument/2006/relationships/video" Target="https://www.youtube.com/embed/y4RZt2GZZT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427399/gcse-subject-level-conditions-and-requirements-for-computer-science.pdf"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88432/Inter-board_comparability_summer_report_2015_23_Dec.pdf"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7841D-7FBB-1D4B-AB25-6BBEDF3A3835}"/>
              </a:ext>
            </a:extLst>
          </p:cNvPr>
          <p:cNvSpPr>
            <a:spLocks noGrp="1"/>
          </p:cNvSpPr>
          <p:nvPr>
            <p:ph type="body" sz="quarter" idx="10"/>
          </p:nvPr>
        </p:nvSpPr>
        <p:spPr>
          <a:xfrm>
            <a:off x="1485900" y="2976857"/>
            <a:ext cx="6172200" cy="761747"/>
          </a:xfrm>
        </p:spPr>
        <p:txBody>
          <a:bodyPr/>
          <a:lstStyle/>
          <a:p>
            <a:r>
              <a:rPr lang="en-US" dirty="0"/>
              <a:t>Introduction to Assessment for PGCE students</a:t>
            </a:r>
          </a:p>
        </p:txBody>
      </p:sp>
      <p:sp>
        <p:nvSpPr>
          <p:cNvPr id="3" name="Text Placeholder 2">
            <a:extLst>
              <a:ext uri="{FF2B5EF4-FFF2-40B4-BE49-F238E27FC236}">
                <a16:creationId xmlns:a16="http://schemas.microsoft.com/office/drawing/2014/main" id="{64E73CFE-A8C4-0842-AB78-D1B4C8E5C4B6}"/>
              </a:ext>
            </a:extLst>
          </p:cNvPr>
          <p:cNvSpPr>
            <a:spLocks noGrp="1"/>
          </p:cNvSpPr>
          <p:nvPr>
            <p:ph type="body" sz="quarter" idx="11"/>
          </p:nvPr>
        </p:nvSpPr>
        <p:spPr/>
        <p:txBody>
          <a:bodyPr/>
          <a:lstStyle/>
          <a:p>
            <a:r>
              <a:rPr lang="en-US" dirty="0"/>
              <a:t>Presenter name | </a:t>
            </a:r>
            <a:r>
              <a:rPr lang="en-US" i="1" dirty="0"/>
              <a:t>Job title </a:t>
            </a:r>
            <a:r>
              <a:rPr lang="en-US" dirty="0"/>
              <a:t>| Date</a:t>
            </a:r>
          </a:p>
        </p:txBody>
      </p:sp>
    </p:spTree>
    <p:extLst>
      <p:ext uri="{BB962C8B-B14F-4D97-AF65-F5344CB8AC3E}">
        <p14:creationId xmlns:p14="http://schemas.microsoft.com/office/powerpoint/2010/main" val="174511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1F640A-AA3A-6C42-829A-5DA8F361D1C4}"/>
              </a:ext>
            </a:extLst>
          </p:cNvPr>
          <p:cNvSpPr>
            <a:spLocks noGrp="1"/>
          </p:cNvSpPr>
          <p:nvPr>
            <p:ph type="body" sz="quarter" idx="10"/>
          </p:nvPr>
        </p:nvSpPr>
        <p:spPr/>
        <p:txBody>
          <a:bodyPr/>
          <a:lstStyle/>
          <a:p>
            <a:r>
              <a:rPr lang="en-US" dirty="0"/>
              <a:t>The Examination Process - Schools</a:t>
            </a:r>
          </a:p>
        </p:txBody>
      </p:sp>
      <p:sp>
        <p:nvSpPr>
          <p:cNvPr id="3" name="Text Placeholder 2">
            <a:extLst>
              <a:ext uri="{FF2B5EF4-FFF2-40B4-BE49-F238E27FC236}">
                <a16:creationId xmlns:a16="http://schemas.microsoft.com/office/drawing/2014/main" id="{50582743-0614-A845-AB85-FEBEDA7FB1EC}"/>
              </a:ext>
            </a:extLst>
          </p:cNvPr>
          <p:cNvSpPr>
            <a:spLocks noGrp="1"/>
          </p:cNvSpPr>
          <p:nvPr>
            <p:ph type="body" sz="quarter" idx="13"/>
          </p:nvPr>
        </p:nvSpPr>
        <p:spPr>
          <a:xfrm>
            <a:off x="5114267" y="1075987"/>
            <a:ext cx="3450296" cy="430887"/>
          </a:xfrm>
        </p:spPr>
        <p:txBody>
          <a:bodyPr/>
          <a:lstStyle/>
          <a:p>
            <a:pPr marL="285750" indent="-285750">
              <a:buFont typeface="Arial" panose="020B0604020202020204" pitchFamily="34" charset="0"/>
              <a:buChar char="•"/>
            </a:pPr>
            <a:r>
              <a:rPr lang="en-US" dirty="0"/>
              <a:t>Typical model of a student’s journey</a:t>
            </a:r>
          </a:p>
          <a:p>
            <a:pPr marL="285750" indent="-285750">
              <a:buFont typeface="Arial" panose="020B0604020202020204" pitchFamily="34" charset="0"/>
              <a:buChar char="•"/>
            </a:pPr>
            <a:r>
              <a:rPr lang="en-US" dirty="0"/>
              <a:t>Generally a two or three year process</a:t>
            </a:r>
          </a:p>
        </p:txBody>
      </p:sp>
      <p:pic>
        <p:nvPicPr>
          <p:cNvPr id="5" name="Chart Placeholder 4">
            <a:extLst>
              <a:ext uri="{FF2B5EF4-FFF2-40B4-BE49-F238E27FC236}">
                <a16:creationId xmlns:a16="http://schemas.microsoft.com/office/drawing/2014/main" id="{F543CDDE-4B8B-41A2-902B-1004AD8311E2}"/>
              </a:ext>
            </a:extLst>
          </p:cNvPr>
          <p:cNvPicPr>
            <a:picLocks noGrp="1" noChangeAspect="1"/>
          </p:cNvPicPr>
          <p:nvPr>
            <p:ph type="chart" sz="quarter" idx="16"/>
          </p:nvPr>
        </p:nvPicPr>
        <p:blipFill>
          <a:blip r:embed="rId2"/>
          <a:stretch>
            <a:fillRect/>
          </a:stretch>
        </p:blipFill>
        <p:spPr>
          <a:xfrm>
            <a:off x="1931734" y="1076325"/>
            <a:ext cx="1602294" cy="3400425"/>
          </a:xfrm>
          <a:prstGeom prst="rect">
            <a:avLst/>
          </a:prstGeom>
        </p:spPr>
      </p:pic>
    </p:spTree>
    <p:extLst>
      <p:ext uri="{BB962C8B-B14F-4D97-AF65-F5344CB8AC3E}">
        <p14:creationId xmlns:p14="http://schemas.microsoft.com/office/powerpoint/2010/main" val="386399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2729B-B1CD-F744-8C62-46B543EE34A8}"/>
              </a:ext>
            </a:extLst>
          </p:cNvPr>
          <p:cNvSpPr>
            <a:spLocks noGrp="1"/>
          </p:cNvSpPr>
          <p:nvPr>
            <p:ph type="body" sz="quarter" idx="10"/>
          </p:nvPr>
        </p:nvSpPr>
        <p:spPr/>
        <p:txBody>
          <a:bodyPr/>
          <a:lstStyle/>
          <a:p>
            <a:r>
              <a:rPr lang="en-US" dirty="0"/>
              <a:t>How are exams created and marked?</a:t>
            </a:r>
          </a:p>
        </p:txBody>
      </p:sp>
      <p:sp>
        <p:nvSpPr>
          <p:cNvPr id="3" name="Text Placeholder 2">
            <a:extLst>
              <a:ext uri="{FF2B5EF4-FFF2-40B4-BE49-F238E27FC236}">
                <a16:creationId xmlns:a16="http://schemas.microsoft.com/office/drawing/2014/main" id="{EFAB05A6-1892-3241-8AEB-5D2D86A45A22}"/>
              </a:ext>
            </a:extLst>
          </p:cNvPr>
          <p:cNvSpPr>
            <a:spLocks noGrp="1"/>
          </p:cNvSpPr>
          <p:nvPr>
            <p:ph type="body" sz="quarter" idx="13"/>
          </p:nvPr>
        </p:nvSpPr>
        <p:spPr>
          <a:xfrm>
            <a:off x="4572001" y="1075987"/>
            <a:ext cx="3992562" cy="2369880"/>
          </a:xfrm>
        </p:spPr>
        <p:txBody>
          <a:bodyPr/>
          <a:lstStyle/>
          <a:p>
            <a:r>
              <a:rPr lang="en-GB" b="1" dirty="0"/>
              <a:t>Creation</a:t>
            </a:r>
            <a:endParaRPr lang="en-US" b="1" dirty="0"/>
          </a:p>
          <a:p>
            <a:endParaRPr lang="en-GB" dirty="0">
              <a:solidFill>
                <a:srgbClr val="1B96A5"/>
              </a:solidFill>
              <a:hlinkClick r:id="rId3">
                <a:extLst>
                  <a:ext uri="{A12FA001-AC4F-418D-AE19-62706E023703}">
                    <ahyp:hlinkClr xmlns:ahyp="http://schemas.microsoft.com/office/drawing/2018/hyperlinkcolor" val="tx"/>
                  </a:ext>
                </a:extLst>
              </a:hlinkClick>
            </a:endParaRPr>
          </a:p>
          <a:p>
            <a:pPr marL="457200" indent="-457200">
              <a:buFont typeface="Arial" panose="020B0604020202020204" pitchFamily="34" charset="0"/>
              <a:buChar char="•"/>
            </a:pPr>
            <a:r>
              <a:rPr lang="en-GB" dirty="0">
                <a:solidFill>
                  <a:srgbClr val="1B96A5"/>
                </a:solidFill>
                <a:hlinkClick r:id="rId3">
                  <a:extLst>
                    <a:ext uri="{A12FA001-AC4F-418D-AE19-62706E023703}">
                      <ahyp:hlinkClr xmlns:ahyp="http://schemas.microsoft.com/office/drawing/2018/hyperlinkcolor" val="tx"/>
                    </a:ext>
                  </a:extLst>
                </a:hlinkClick>
              </a:rPr>
              <a:t>https://www.youtube.com/watch?time_continue=2&amp;v=VT4UNs9aSS4</a:t>
            </a:r>
            <a:endParaRPr lang="en-GB" dirty="0"/>
          </a:p>
          <a:p>
            <a:pPr marL="457200" indent="-457200">
              <a:buFont typeface="Arial" panose="020B0604020202020204" pitchFamily="34" charset="0"/>
              <a:buChar char="•"/>
            </a:pPr>
            <a:r>
              <a:rPr lang="en-GB" dirty="0"/>
              <a:t>Other Awarding organisations have similar videos if you are not teaching OCR Specifications!</a:t>
            </a:r>
          </a:p>
          <a:p>
            <a:pPr marL="457200" indent="-457200">
              <a:buFont typeface="Arial" panose="020B0604020202020204" pitchFamily="34" charset="0"/>
              <a:buChar char="•"/>
            </a:pPr>
            <a:r>
              <a:rPr lang="en-GB" dirty="0"/>
              <a:t>Compare the videos – the principles and processes across all awarding organisations are very similar!</a:t>
            </a:r>
          </a:p>
          <a:p>
            <a:endParaRPr lang="en-US" dirty="0"/>
          </a:p>
        </p:txBody>
      </p:sp>
      <p:sp>
        <p:nvSpPr>
          <p:cNvPr id="4" name="Picture Placeholder 3">
            <a:extLst>
              <a:ext uri="{FF2B5EF4-FFF2-40B4-BE49-F238E27FC236}">
                <a16:creationId xmlns:a16="http://schemas.microsoft.com/office/drawing/2014/main" id="{20E8EF61-B44E-1841-BD1F-DB0BBD631A29}"/>
              </a:ext>
            </a:extLst>
          </p:cNvPr>
          <p:cNvSpPr>
            <a:spLocks noGrp="1"/>
          </p:cNvSpPr>
          <p:nvPr>
            <p:ph type="pic" sz="quarter" idx="15"/>
          </p:nvPr>
        </p:nvSpPr>
        <p:spPr/>
      </p:sp>
      <p:pic>
        <p:nvPicPr>
          <p:cNvPr id="5" name="Online Media 9">
            <a:hlinkClick r:id="" action="ppaction://media"/>
            <a:extLst>
              <a:ext uri="{FF2B5EF4-FFF2-40B4-BE49-F238E27FC236}">
                <a16:creationId xmlns:a16="http://schemas.microsoft.com/office/drawing/2014/main" id="{49DAA96C-1C61-425C-BFBC-4BA9BBC1FC13}"/>
              </a:ext>
            </a:extLst>
          </p:cNvPr>
          <p:cNvPicPr>
            <a:picLocks noRot="1" noChangeAspect="1"/>
          </p:cNvPicPr>
          <p:nvPr>
            <a:videoFile r:link="rId1"/>
          </p:nvPr>
        </p:nvPicPr>
        <p:blipFill>
          <a:blip r:embed="rId4"/>
          <a:stretch>
            <a:fillRect/>
          </a:stretch>
        </p:blipFill>
        <p:spPr>
          <a:xfrm>
            <a:off x="554326" y="1075987"/>
            <a:ext cx="3789074" cy="2841806"/>
          </a:xfrm>
          <a:prstGeom prst="rect">
            <a:avLst/>
          </a:prstGeom>
        </p:spPr>
      </p:pic>
    </p:spTree>
    <p:extLst>
      <p:ext uri="{BB962C8B-B14F-4D97-AF65-F5344CB8AC3E}">
        <p14:creationId xmlns:p14="http://schemas.microsoft.com/office/powerpoint/2010/main" val="19554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The Examination Process - OCR</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732508"/>
          </a:xfrm>
        </p:spPr>
        <p:txBody>
          <a:bodyPr/>
          <a:lstStyle/>
          <a:p>
            <a:r>
              <a:rPr lang="en-US" dirty="0"/>
              <a:t>Exam setting (simplified)</a:t>
            </a:r>
          </a:p>
          <a:p>
            <a:endParaRPr lang="en-US" dirty="0"/>
          </a:p>
          <a:p>
            <a:endParaRPr lang="en-US" dirty="0"/>
          </a:p>
        </p:txBody>
      </p:sp>
      <p:pic>
        <p:nvPicPr>
          <p:cNvPr id="4" name="Picture 3">
            <a:extLst>
              <a:ext uri="{FF2B5EF4-FFF2-40B4-BE49-F238E27FC236}">
                <a16:creationId xmlns:a16="http://schemas.microsoft.com/office/drawing/2014/main" id="{CA85F583-AA2C-4974-B77E-555B38332330}"/>
              </a:ext>
            </a:extLst>
          </p:cNvPr>
          <p:cNvPicPr>
            <a:picLocks noChangeAspect="1"/>
          </p:cNvPicPr>
          <p:nvPr/>
        </p:nvPicPr>
        <p:blipFill>
          <a:blip r:embed="rId2"/>
          <a:stretch>
            <a:fillRect/>
          </a:stretch>
        </p:blipFill>
        <p:spPr>
          <a:xfrm>
            <a:off x="755576" y="1275606"/>
            <a:ext cx="7092280" cy="3470614"/>
          </a:xfrm>
          <a:prstGeom prst="rect">
            <a:avLst/>
          </a:prstGeom>
        </p:spPr>
      </p:pic>
    </p:spTree>
    <p:extLst>
      <p:ext uri="{BB962C8B-B14F-4D97-AF65-F5344CB8AC3E}">
        <p14:creationId xmlns:p14="http://schemas.microsoft.com/office/powerpoint/2010/main" val="51195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The Examination Process - OCR</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025170"/>
          </a:xfrm>
        </p:spPr>
        <p:txBody>
          <a:bodyPr/>
          <a:lstStyle/>
          <a:p>
            <a:r>
              <a:rPr lang="en-US" dirty="0"/>
              <a:t>Exam setting (simplified)</a:t>
            </a:r>
          </a:p>
          <a:p>
            <a:endParaRPr lang="en-US" dirty="0"/>
          </a:p>
          <a:p>
            <a:pPr marL="285750" indent="-285750">
              <a:buFont typeface="Arial" panose="020B0604020202020204" pitchFamily="34" charset="0"/>
              <a:buChar char="•"/>
            </a:pPr>
            <a:r>
              <a:rPr lang="en-US" dirty="0"/>
              <a:t>Content coverage over time is monitored</a:t>
            </a:r>
          </a:p>
          <a:p>
            <a:pPr marL="285750" indent="-285750">
              <a:buFont typeface="Arial" panose="020B0604020202020204" pitchFamily="34" charset="0"/>
              <a:buChar char="•"/>
            </a:pPr>
            <a:r>
              <a:rPr lang="en-US" dirty="0"/>
              <a:t>Assessment Standards Senior Manager signs off the final paper</a:t>
            </a:r>
          </a:p>
          <a:p>
            <a:pPr marL="285750" indent="-285750">
              <a:buFont typeface="Arial" panose="020B0604020202020204" pitchFamily="34" charset="0"/>
              <a:buChar char="•"/>
            </a:pPr>
            <a:r>
              <a:rPr lang="en-US" dirty="0"/>
              <a:t>Accessibility arrangements are considered, e.g. large fronts, colours within diagrams, language</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026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1F640A-AA3A-6C42-829A-5DA8F361D1C4}"/>
              </a:ext>
            </a:extLst>
          </p:cNvPr>
          <p:cNvSpPr>
            <a:spLocks noGrp="1"/>
          </p:cNvSpPr>
          <p:nvPr>
            <p:ph type="body" sz="quarter" idx="10"/>
          </p:nvPr>
        </p:nvSpPr>
        <p:spPr/>
        <p:txBody>
          <a:bodyPr/>
          <a:lstStyle/>
          <a:p>
            <a:r>
              <a:rPr lang="en-US" dirty="0"/>
              <a:t>How are exams created and marked?</a:t>
            </a:r>
          </a:p>
        </p:txBody>
      </p:sp>
      <p:sp>
        <p:nvSpPr>
          <p:cNvPr id="3" name="Text Placeholder 2">
            <a:extLst>
              <a:ext uri="{FF2B5EF4-FFF2-40B4-BE49-F238E27FC236}">
                <a16:creationId xmlns:a16="http://schemas.microsoft.com/office/drawing/2014/main" id="{50582743-0614-A845-AB85-FEBEDA7FB1EC}"/>
              </a:ext>
            </a:extLst>
          </p:cNvPr>
          <p:cNvSpPr>
            <a:spLocks noGrp="1"/>
          </p:cNvSpPr>
          <p:nvPr>
            <p:ph type="body" sz="quarter" idx="13"/>
          </p:nvPr>
        </p:nvSpPr>
        <p:spPr>
          <a:xfrm>
            <a:off x="5114267" y="1075987"/>
            <a:ext cx="3450296" cy="2800767"/>
          </a:xfrm>
        </p:spPr>
        <p:txBody>
          <a:bodyPr/>
          <a:lstStyle/>
          <a:p>
            <a:r>
              <a:rPr lang="en-US" b="1" dirty="0"/>
              <a:t>Marking</a:t>
            </a:r>
          </a:p>
          <a:p>
            <a:endParaRPr lang="en-US" dirty="0"/>
          </a:p>
          <a:p>
            <a:pPr marL="285750" indent="-285750">
              <a:buFont typeface="Arial" panose="020B0604020202020204" pitchFamily="34" charset="0"/>
              <a:buChar char="•"/>
            </a:pPr>
            <a:r>
              <a:rPr lang="en-US" dirty="0"/>
              <a:t>https://www.youtube.com/watch?v=y4RZt2GZZT4</a:t>
            </a:r>
          </a:p>
          <a:p>
            <a:endParaRPr lang="en-US" dirty="0"/>
          </a:p>
          <a:p>
            <a:pPr marL="285750" indent="-285750">
              <a:buFont typeface="Arial" panose="020B0604020202020204" pitchFamily="34" charset="0"/>
              <a:buChar char="•"/>
            </a:pPr>
            <a:r>
              <a:rPr lang="en-GB" dirty="0"/>
              <a:t>Other Awarding organisations have similar videos if you are not teaching OCR Specifications!</a:t>
            </a:r>
          </a:p>
          <a:p>
            <a:endParaRPr lang="en-GB" dirty="0"/>
          </a:p>
          <a:p>
            <a:pPr marL="285750" indent="-285750">
              <a:buFont typeface="Arial" panose="020B0604020202020204" pitchFamily="34" charset="0"/>
              <a:buChar char="•"/>
            </a:pPr>
            <a:r>
              <a:rPr lang="en-GB" dirty="0"/>
              <a:t>Compare the videos – the principles and processes across all organisations are very similar!</a:t>
            </a:r>
            <a:endParaRPr lang="en-US" dirty="0"/>
          </a:p>
          <a:p>
            <a:endParaRPr lang="en-US" dirty="0"/>
          </a:p>
        </p:txBody>
      </p:sp>
      <p:sp>
        <p:nvSpPr>
          <p:cNvPr id="4" name="Chart Placeholder 3">
            <a:extLst>
              <a:ext uri="{FF2B5EF4-FFF2-40B4-BE49-F238E27FC236}">
                <a16:creationId xmlns:a16="http://schemas.microsoft.com/office/drawing/2014/main" id="{A31A90A9-2C01-2D48-90C9-E1DBA810B09C}"/>
              </a:ext>
            </a:extLst>
          </p:cNvPr>
          <p:cNvSpPr>
            <a:spLocks noGrp="1"/>
          </p:cNvSpPr>
          <p:nvPr>
            <p:ph type="chart" sz="quarter" idx="16"/>
          </p:nvPr>
        </p:nvSpPr>
        <p:spPr/>
      </p:sp>
      <p:pic>
        <p:nvPicPr>
          <p:cNvPr id="5" name="Online Media 4">
            <a:hlinkClick r:id="" action="ppaction://media"/>
            <a:extLst>
              <a:ext uri="{FF2B5EF4-FFF2-40B4-BE49-F238E27FC236}">
                <a16:creationId xmlns:a16="http://schemas.microsoft.com/office/drawing/2014/main" id="{8FF1D7F8-36BC-4EDA-ACDF-07E7BE6DD90F}"/>
              </a:ext>
            </a:extLst>
          </p:cNvPr>
          <p:cNvPicPr>
            <a:picLocks noRot="1" noChangeAspect="1"/>
          </p:cNvPicPr>
          <p:nvPr>
            <a:videoFile r:link="rId1"/>
          </p:nvPr>
        </p:nvPicPr>
        <p:blipFill>
          <a:blip r:embed="rId3"/>
          <a:stretch>
            <a:fillRect/>
          </a:stretch>
        </p:blipFill>
        <p:spPr>
          <a:xfrm>
            <a:off x="586239" y="1075987"/>
            <a:ext cx="4298606" cy="3223955"/>
          </a:xfrm>
          <a:prstGeom prst="rect">
            <a:avLst/>
          </a:prstGeom>
        </p:spPr>
      </p:pic>
    </p:spTree>
    <p:extLst>
      <p:ext uri="{BB962C8B-B14F-4D97-AF65-F5344CB8AC3E}">
        <p14:creationId xmlns:p14="http://schemas.microsoft.com/office/powerpoint/2010/main" val="261885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The Examination Process - OCR</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991041"/>
          </a:xfrm>
        </p:spPr>
        <p:txBody>
          <a:bodyPr/>
          <a:lstStyle/>
          <a:p>
            <a:r>
              <a:rPr lang="en-US" dirty="0"/>
              <a:t>Exam marking (simplified)</a:t>
            </a:r>
          </a:p>
          <a:p>
            <a:endParaRPr lang="en-US" dirty="0"/>
          </a:p>
          <a:p>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846222D-010A-46FC-955C-1E8F489452E3}"/>
              </a:ext>
            </a:extLst>
          </p:cNvPr>
          <p:cNvPicPr>
            <a:picLocks noChangeAspect="1"/>
          </p:cNvPicPr>
          <p:nvPr/>
        </p:nvPicPr>
        <p:blipFill>
          <a:blip r:embed="rId2"/>
          <a:stretch>
            <a:fillRect/>
          </a:stretch>
        </p:blipFill>
        <p:spPr>
          <a:xfrm>
            <a:off x="1115616" y="1319020"/>
            <a:ext cx="6660232" cy="3533279"/>
          </a:xfrm>
          <a:prstGeom prst="rect">
            <a:avLst/>
          </a:prstGeom>
        </p:spPr>
      </p:pic>
    </p:spTree>
    <p:extLst>
      <p:ext uri="{BB962C8B-B14F-4D97-AF65-F5344CB8AC3E}">
        <p14:creationId xmlns:p14="http://schemas.microsoft.com/office/powerpoint/2010/main" val="349900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Some exam paper facts and statistics</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542234"/>
          </a:xfrm>
        </p:spPr>
        <p:txBody>
          <a:bodyPr/>
          <a:lstStyle/>
          <a:p>
            <a:pPr marL="285750" indent="-285750">
              <a:buFont typeface="Arial" panose="020B0604020202020204" pitchFamily="34" charset="0"/>
              <a:buChar char="•"/>
            </a:pPr>
            <a:r>
              <a:rPr lang="en-GB" dirty="0"/>
              <a:t>It takes 12-18 months to produce an exam paper</a:t>
            </a:r>
          </a:p>
          <a:p>
            <a:pPr marL="285750" indent="-285750">
              <a:buFont typeface="Arial" panose="020B0604020202020204" pitchFamily="34" charset="0"/>
              <a:buChar char="•"/>
            </a:pPr>
            <a:r>
              <a:rPr lang="en-GB" dirty="0"/>
              <a:t>We cannot use the exact same questions again</a:t>
            </a:r>
          </a:p>
          <a:p>
            <a:pPr marL="285750" indent="-285750">
              <a:buFont typeface="Arial" panose="020B0604020202020204" pitchFamily="34" charset="0"/>
              <a:buChar char="•"/>
            </a:pPr>
            <a:r>
              <a:rPr lang="en-GB" dirty="0"/>
              <a:t>All content in specification must be covered over time</a:t>
            </a:r>
          </a:p>
          <a:p>
            <a:pPr marL="285750" indent="-285750">
              <a:buFont typeface="Arial" panose="020B0604020202020204" pitchFamily="34" charset="0"/>
              <a:buChar char="•"/>
            </a:pPr>
            <a:r>
              <a:rPr lang="en-GB" dirty="0"/>
              <a:t>Spare papers are created in case of security breach</a:t>
            </a:r>
          </a:p>
          <a:p>
            <a:pPr marL="285750" indent="-285750">
              <a:buFont typeface="Arial" panose="020B0604020202020204" pitchFamily="34" charset="0"/>
              <a:buChar char="•"/>
            </a:pPr>
            <a:r>
              <a:rPr lang="en-GB" dirty="0"/>
              <a:t>Costs £4,000 - £6,000 to create a paper</a:t>
            </a:r>
          </a:p>
          <a:p>
            <a:pPr marL="285750" indent="-285750">
              <a:buFont typeface="Arial" panose="020B0604020202020204" pitchFamily="34" charset="0"/>
              <a:buChar char="•"/>
            </a:pPr>
            <a:r>
              <a:rPr lang="en-GB" dirty="0"/>
              <a:t>52 million scripts were marked by OCR (June 2017)</a:t>
            </a:r>
          </a:p>
          <a:p>
            <a:pPr marL="285750" indent="-285750">
              <a:buFont typeface="Arial" panose="020B0604020202020204" pitchFamily="34" charset="0"/>
              <a:buChar char="•"/>
            </a:pPr>
            <a:r>
              <a:rPr lang="en-GB" dirty="0"/>
              <a:t>Candidate ages ranged from 8 to 72 years old (GCSE)</a:t>
            </a:r>
          </a:p>
          <a:p>
            <a:pPr marL="285750" indent="-285750">
              <a:buFont typeface="Arial" panose="020B0604020202020204" pitchFamily="34" charset="0"/>
              <a:buChar char="•"/>
            </a:pPr>
            <a:r>
              <a:rPr lang="en-GB" dirty="0"/>
              <a:t>Cambridge Assessment employs over 13,000 assessors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6152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Analysis of results</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283702"/>
          </a:xfrm>
        </p:spPr>
        <p:txBody>
          <a:bodyPr/>
          <a:lstStyle/>
          <a:p>
            <a:r>
              <a:rPr lang="en-GB" dirty="0">
                <a:latin typeface="+mn-lt"/>
              </a:rPr>
              <a:t>There are many ways to look at how an exam paper has performed:</a:t>
            </a:r>
          </a:p>
          <a:p>
            <a:pPr marL="742950" lvl="1" indent="-285750">
              <a:buFont typeface="Arial" panose="020B0604020202020204" pitchFamily="34" charset="0"/>
              <a:buChar char="•"/>
            </a:pPr>
            <a:r>
              <a:rPr lang="en-GB" dirty="0">
                <a:latin typeface="+mn-lt"/>
              </a:rPr>
              <a:t>Reference to previous papers</a:t>
            </a:r>
          </a:p>
          <a:p>
            <a:pPr marL="1200150" lvl="2" indent="-285750">
              <a:buFont typeface="Arial" panose="020B0604020202020204" pitchFamily="34" charset="0"/>
              <a:buChar char="•"/>
            </a:pPr>
            <a:r>
              <a:rPr lang="en-GB" dirty="0"/>
              <a:t>Are grade boundaries similar?</a:t>
            </a:r>
          </a:p>
          <a:p>
            <a:pPr marL="742950" lvl="1" indent="-285750">
              <a:buFont typeface="Arial" panose="020B0604020202020204" pitchFamily="34" charset="0"/>
              <a:buChar char="•"/>
            </a:pPr>
            <a:r>
              <a:rPr lang="en-GB" dirty="0">
                <a:latin typeface="+mn-lt"/>
              </a:rPr>
              <a:t>Reference to national statistics</a:t>
            </a:r>
          </a:p>
          <a:p>
            <a:pPr marL="1200150" lvl="2" indent="-285750">
              <a:buFont typeface="Arial" panose="020B0604020202020204" pitchFamily="34" charset="0"/>
              <a:buChar char="•"/>
            </a:pPr>
            <a:r>
              <a:rPr lang="en-GB" dirty="0"/>
              <a:t>Where do the grade boundaries lie?</a:t>
            </a:r>
          </a:p>
          <a:p>
            <a:pPr marL="742950" lvl="1" indent="-285750">
              <a:buFont typeface="Arial" panose="020B0604020202020204" pitchFamily="34" charset="0"/>
              <a:buChar char="•"/>
            </a:pPr>
            <a:r>
              <a:rPr lang="en-GB" dirty="0">
                <a:latin typeface="+mn-lt"/>
              </a:rPr>
              <a:t>Item Level Data</a:t>
            </a:r>
          </a:p>
          <a:p>
            <a:pPr marL="1200150" lvl="2" indent="-285750">
              <a:buFont typeface="Arial" panose="020B0604020202020204" pitchFamily="34" charset="0"/>
              <a:buChar char="•"/>
            </a:pPr>
            <a:r>
              <a:rPr lang="en-GB" dirty="0"/>
              <a:t>How well did each question perform?</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7439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Using item level data</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991041"/>
          </a:xfrm>
        </p:spPr>
        <p:txBody>
          <a:bodyPr/>
          <a:lstStyle/>
          <a:p>
            <a:pPr marL="285750" indent="-285750">
              <a:buFont typeface="Arial" panose="020B0604020202020204" pitchFamily="34" charset="0"/>
              <a:buChar char="•"/>
            </a:pPr>
            <a:r>
              <a:rPr lang="en-US" dirty="0"/>
              <a:t>Item level data gives us a much more precise analysis of performance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aphicFrame>
        <p:nvGraphicFramePr>
          <p:cNvPr id="4" name="Table 4">
            <a:extLst>
              <a:ext uri="{FF2B5EF4-FFF2-40B4-BE49-F238E27FC236}">
                <a16:creationId xmlns:a16="http://schemas.microsoft.com/office/drawing/2014/main" id="{4CA80471-CAC0-4B3C-B7B7-A01B8687A2D9}"/>
              </a:ext>
            </a:extLst>
          </p:cNvPr>
          <p:cNvGraphicFramePr>
            <a:graphicFrameLocks noGrp="1"/>
          </p:cNvGraphicFramePr>
          <p:nvPr>
            <p:extLst>
              <p:ext uri="{D42A27DB-BD31-4B8C-83A1-F6EECF244321}">
                <p14:modId xmlns:p14="http://schemas.microsoft.com/office/powerpoint/2010/main" val="2035166409"/>
              </p:ext>
            </p:extLst>
          </p:nvPr>
        </p:nvGraphicFramePr>
        <p:xfrm>
          <a:off x="683568" y="1419622"/>
          <a:ext cx="7880994" cy="3285728"/>
        </p:xfrm>
        <a:graphic>
          <a:graphicData uri="http://schemas.openxmlformats.org/drawingml/2006/table">
            <a:tbl>
              <a:tblPr firstRow="1" bandRow="1">
                <a:tableStyleId>{21E4AEA4-8DFA-4A89-87EB-49C32662AFE0}</a:tableStyleId>
              </a:tblPr>
              <a:tblGrid>
                <a:gridCol w="3940497">
                  <a:extLst>
                    <a:ext uri="{9D8B030D-6E8A-4147-A177-3AD203B41FA5}">
                      <a16:colId xmlns:a16="http://schemas.microsoft.com/office/drawing/2014/main" val="2374997748"/>
                    </a:ext>
                  </a:extLst>
                </a:gridCol>
                <a:gridCol w="3940497">
                  <a:extLst>
                    <a:ext uri="{9D8B030D-6E8A-4147-A177-3AD203B41FA5}">
                      <a16:colId xmlns:a16="http://schemas.microsoft.com/office/drawing/2014/main" val="1935776506"/>
                    </a:ext>
                  </a:extLst>
                </a:gridCol>
              </a:tblGrid>
              <a:tr h="743938">
                <a:tc>
                  <a:txBody>
                    <a:bodyPr/>
                    <a:lstStyle/>
                    <a:p>
                      <a:r>
                        <a:rPr lang="en-GB" sz="1400" dirty="0"/>
                        <a:t>Use by awarding bodies</a:t>
                      </a:r>
                    </a:p>
                  </a:txBody>
                  <a:tcPr/>
                </a:tc>
                <a:tc>
                  <a:txBody>
                    <a:bodyPr/>
                    <a:lstStyle/>
                    <a:p>
                      <a:r>
                        <a:rPr lang="en-GB" sz="1400" dirty="0"/>
                        <a:t>Use by schools</a:t>
                      </a:r>
                    </a:p>
                  </a:txBody>
                  <a:tcPr/>
                </a:tc>
                <a:extLst>
                  <a:ext uri="{0D108BD9-81ED-4DB2-BD59-A6C34878D82A}">
                    <a16:rowId xmlns:a16="http://schemas.microsoft.com/office/drawing/2014/main" val="3297059110"/>
                  </a:ext>
                </a:extLst>
              </a:tr>
              <a:tr h="2541790">
                <a:tc>
                  <a:txBody>
                    <a:bodyPr/>
                    <a:lstStyle/>
                    <a:p>
                      <a:pPr marL="285750" indent="-285750">
                        <a:buFont typeface="Arial" panose="020B0604020202020204" pitchFamily="34" charset="0"/>
                        <a:buChar char="•"/>
                      </a:pPr>
                      <a:r>
                        <a:rPr lang="en-GB" sz="1400" dirty="0"/>
                        <a:t>Test how ‘good’ a question was</a:t>
                      </a:r>
                    </a:p>
                    <a:p>
                      <a:pPr marL="285750" indent="-285750">
                        <a:buFont typeface="Arial" panose="020B0604020202020204" pitchFamily="34" charset="0"/>
                        <a:buChar char="•"/>
                      </a:pPr>
                      <a:r>
                        <a:rPr lang="en-GB" sz="1400" dirty="0"/>
                        <a:t>Indicator as to level of demand</a:t>
                      </a:r>
                    </a:p>
                    <a:p>
                      <a:pPr marL="285750" indent="-285750">
                        <a:buFont typeface="Arial" panose="020B0604020202020204" pitchFamily="34" charset="0"/>
                        <a:buChar char="•"/>
                      </a:pPr>
                      <a:r>
                        <a:rPr lang="en-GB" sz="1400" dirty="0"/>
                        <a:t>Allows comparison of question performance to paper performance</a:t>
                      </a:r>
                    </a:p>
                    <a:p>
                      <a:pPr marL="285750" indent="-285750">
                        <a:buFont typeface="Arial" panose="020B0604020202020204" pitchFamily="34" charset="0"/>
                        <a:buChar char="•"/>
                      </a:pPr>
                      <a:r>
                        <a:rPr lang="en-GB" sz="1400" dirty="0"/>
                        <a:t>Allows paper comparison in preparation</a:t>
                      </a:r>
                    </a:p>
                    <a:p>
                      <a:pPr marL="285750" indent="-285750">
                        <a:buFont typeface="Arial" panose="020B0604020202020204" pitchFamily="34" charset="0"/>
                        <a:buChar char="•"/>
                      </a:pPr>
                      <a:r>
                        <a:rPr lang="en-GB" sz="1400" dirty="0"/>
                        <a:t>Indicates accessibility of a paper</a:t>
                      </a:r>
                    </a:p>
                    <a:p>
                      <a:endParaRPr lang="en-GB" sz="1400" dirty="0"/>
                    </a:p>
                  </a:txBody>
                  <a:tcPr/>
                </a:tc>
                <a:tc>
                  <a:txBody>
                    <a:bodyPr/>
                    <a:lstStyle/>
                    <a:p>
                      <a:pPr marL="285750" indent="-285750">
                        <a:buFont typeface="Arial" panose="020B0604020202020204" pitchFamily="34" charset="0"/>
                        <a:buChar char="•"/>
                      </a:pPr>
                      <a:r>
                        <a:rPr lang="en-GB" sz="1400" dirty="0"/>
                        <a:t>Active Results</a:t>
                      </a:r>
                    </a:p>
                    <a:p>
                      <a:pPr marL="285750" indent="-285750">
                        <a:buFont typeface="Arial" panose="020B0604020202020204" pitchFamily="34" charset="0"/>
                        <a:buChar char="•"/>
                      </a:pPr>
                      <a:r>
                        <a:rPr lang="en-GB" sz="1400" dirty="0"/>
                        <a:t>Comparisons between cohorts</a:t>
                      </a:r>
                    </a:p>
                    <a:p>
                      <a:pPr marL="285750" indent="-285750">
                        <a:buFont typeface="Arial" panose="020B0604020202020204" pitchFamily="34" charset="0"/>
                        <a:buChar char="•"/>
                      </a:pPr>
                      <a:r>
                        <a:rPr lang="en-GB" sz="1400" dirty="0"/>
                        <a:t>Identify strengths/weaknesses of previous teaching</a:t>
                      </a:r>
                    </a:p>
                    <a:p>
                      <a:pPr marL="285750" indent="-285750">
                        <a:buFont typeface="Arial" panose="020B0604020202020204" pitchFamily="34" charset="0"/>
                        <a:buChar char="•"/>
                      </a:pPr>
                      <a:r>
                        <a:rPr lang="en-GB" sz="1400" dirty="0"/>
                        <a:t>May aid performance management</a:t>
                      </a:r>
                    </a:p>
                    <a:p>
                      <a:pPr marL="285750" indent="-285750">
                        <a:buFont typeface="Arial" panose="020B0604020202020204" pitchFamily="34" charset="0"/>
                        <a:buChar char="•"/>
                      </a:pPr>
                      <a:r>
                        <a:rPr lang="en-GB" sz="1400" dirty="0"/>
                        <a:t>Identify challenging questions for use in teaching</a:t>
                      </a:r>
                    </a:p>
                    <a:p>
                      <a:endParaRPr lang="en-GB" sz="1400" dirty="0"/>
                    </a:p>
                  </a:txBody>
                  <a:tcPr/>
                </a:tc>
                <a:extLst>
                  <a:ext uri="{0D108BD9-81ED-4DB2-BD59-A6C34878D82A}">
                    <a16:rowId xmlns:a16="http://schemas.microsoft.com/office/drawing/2014/main" val="1577493675"/>
                  </a:ext>
                </a:extLst>
              </a:tr>
            </a:tbl>
          </a:graphicData>
        </a:graphic>
      </p:graphicFrame>
    </p:spTree>
    <p:extLst>
      <p:ext uri="{BB962C8B-B14F-4D97-AF65-F5344CB8AC3E}">
        <p14:creationId xmlns:p14="http://schemas.microsoft.com/office/powerpoint/2010/main" val="183152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5C32B-4A48-4642-8DAA-B6F2BFF0D2D7}"/>
              </a:ext>
            </a:extLst>
          </p:cNvPr>
          <p:cNvSpPr>
            <a:spLocks noGrp="1"/>
          </p:cNvSpPr>
          <p:nvPr>
            <p:ph type="body" sz="quarter" idx="10"/>
          </p:nvPr>
        </p:nvSpPr>
        <p:spPr/>
        <p:txBody>
          <a:bodyPr/>
          <a:lstStyle/>
          <a:p>
            <a:r>
              <a:rPr lang="en-US" dirty="0"/>
              <a:t>Part 2</a:t>
            </a:r>
          </a:p>
        </p:txBody>
      </p:sp>
      <p:sp>
        <p:nvSpPr>
          <p:cNvPr id="3" name="Text Placeholder 2">
            <a:extLst>
              <a:ext uri="{FF2B5EF4-FFF2-40B4-BE49-F238E27FC236}">
                <a16:creationId xmlns:a16="http://schemas.microsoft.com/office/drawing/2014/main" id="{91D663E4-9A12-614D-9273-A53C63644A4F}"/>
              </a:ext>
            </a:extLst>
          </p:cNvPr>
          <p:cNvSpPr>
            <a:spLocks noGrp="1"/>
          </p:cNvSpPr>
          <p:nvPr>
            <p:ph type="body" sz="quarter" idx="11"/>
          </p:nvPr>
        </p:nvSpPr>
        <p:spPr/>
        <p:txBody>
          <a:bodyPr/>
          <a:lstStyle/>
          <a:p>
            <a:r>
              <a:rPr lang="en-US" dirty="0"/>
              <a:t>Key principles of assessment</a:t>
            </a:r>
          </a:p>
        </p:txBody>
      </p:sp>
    </p:spTree>
    <p:extLst>
      <p:ext uri="{BB962C8B-B14F-4D97-AF65-F5344CB8AC3E}">
        <p14:creationId xmlns:p14="http://schemas.microsoft.com/office/powerpoint/2010/main" val="228354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What we will cover</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542234"/>
          </a:xfrm>
        </p:spPr>
        <p:txBody>
          <a:bodyPr/>
          <a:lstStyle/>
          <a:p>
            <a:pPr marL="285750" indent="-285750">
              <a:buFont typeface="Arial" panose="020B0604020202020204" pitchFamily="34" charset="0"/>
              <a:buChar char="•"/>
            </a:pPr>
            <a:r>
              <a:rPr lang="en-US" dirty="0"/>
              <a:t>Why do we assess?</a:t>
            </a:r>
          </a:p>
          <a:p>
            <a:pPr marL="971550" lvl="2" indent="-285750">
              <a:buFont typeface="Arial" panose="020B0604020202020204" pitchFamily="34" charset="0"/>
              <a:buChar char="•"/>
            </a:pPr>
            <a:r>
              <a:rPr lang="en-US" dirty="0"/>
              <a:t>History of Assessment</a:t>
            </a:r>
          </a:p>
          <a:p>
            <a:pPr marL="971550" lvl="2" indent="-285750">
              <a:buFont typeface="Arial" panose="020B0604020202020204" pitchFamily="34" charset="0"/>
              <a:buChar char="•"/>
            </a:pPr>
            <a:r>
              <a:rPr lang="en-US" dirty="0"/>
              <a:t>Current processes</a:t>
            </a:r>
          </a:p>
          <a:p>
            <a:pPr marL="288450" lvl="1" indent="-285750">
              <a:buFont typeface="Arial" panose="020B0604020202020204" pitchFamily="34" charset="0"/>
              <a:buChar char="•"/>
            </a:pPr>
            <a:r>
              <a:rPr lang="en-US" dirty="0"/>
              <a:t>Key principles of Assessment</a:t>
            </a:r>
          </a:p>
          <a:p>
            <a:pPr marL="971550" lvl="2" indent="-285750">
              <a:buFont typeface="Arial" panose="020B0604020202020204" pitchFamily="34" charset="0"/>
              <a:buChar char="•"/>
            </a:pPr>
            <a:r>
              <a:rPr lang="en-US" dirty="0"/>
              <a:t>Reliability</a:t>
            </a:r>
          </a:p>
          <a:p>
            <a:pPr marL="971550" lvl="2" indent="-285750">
              <a:buFont typeface="Arial" panose="020B0604020202020204" pitchFamily="34" charset="0"/>
              <a:buChar char="•"/>
            </a:pPr>
            <a:r>
              <a:rPr lang="en-US" dirty="0"/>
              <a:t>Validity</a:t>
            </a:r>
          </a:p>
          <a:p>
            <a:pPr marL="288450" lvl="1" indent="-285750">
              <a:buFont typeface="Arial" panose="020B0604020202020204" pitchFamily="34" charset="0"/>
              <a:buChar char="•"/>
            </a:pPr>
            <a:r>
              <a:rPr lang="en-US" dirty="0"/>
              <a:t>How we assess</a:t>
            </a:r>
          </a:p>
          <a:p>
            <a:pPr marL="971550" lvl="2" indent="-285750">
              <a:buFont typeface="Arial" panose="020B0604020202020204" pitchFamily="34" charset="0"/>
              <a:buChar char="•"/>
            </a:pPr>
            <a:r>
              <a:rPr lang="en-US" dirty="0"/>
              <a:t>Assessment objectives</a:t>
            </a:r>
          </a:p>
          <a:p>
            <a:pPr marL="971550" lvl="2" indent="-285750">
              <a:buFont typeface="Arial" panose="020B0604020202020204" pitchFamily="34" charset="0"/>
              <a:buChar char="•"/>
            </a:pPr>
            <a:r>
              <a:rPr lang="en-US" dirty="0"/>
              <a:t>Comparability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8138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Key principles of assessment</a:t>
            </a:r>
          </a:p>
        </p:txBody>
      </p:sp>
      <p:pic>
        <p:nvPicPr>
          <p:cNvPr id="4" name="Picture 3">
            <a:extLst>
              <a:ext uri="{FF2B5EF4-FFF2-40B4-BE49-F238E27FC236}">
                <a16:creationId xmlns:a16="http://schemas.microsoft.com/office/drawing/2014/main" id="{D1655A41-D3D9-45C0-AE8B-C93EB456556B}"/>
              </a:ext>
            </a:extLst>
          </p:cNvPr>
          <p:cNvPicPr>
            <a:picLocks noChangeAspect="1"/>
          </p:cNvPicPr>
          <p:nvPr/>
        </p:nvPicPr>
        <p:blipFill>
          <a:blip r:embed="rId3"/>
          <a:stretch>
            <a:fillRect/>
          </a:stretch>
        </p:blipFill>
        <p:spPr>
          <a:xfrm>
            <a:off x="2123728" y="987574"/>
            <a:ext cx="4354502" cy="3842614"/>
          </a:xfrm>
          <a:prstGeom prst="rect">
            <a:avLst/>
          </a:prstGeom>
        </p:spPr>
      </p:pic>
    </p:spTree>
    <p:extLst>
      <p:ext uri="{BB962C8B-B14F-4D97-AF65-F5344CB8AC3E}">
        <p14:creationId xmlns:p14="http://schemas.microsoft.com/office/powerpoint/2010/main" val="766808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Key principles of assessment</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473976"/>
          </a:xfrm>
        </p:spPr>
        <p:txBody>
          <a:bodyPr/>
          <a:lstStyle/>
          <a:p>
            <a:pPr marL="285750" indent="-285750">
              <a:buFont typeface="Arial" panose="020B0604020202020204" pitchFamily="34" charset="0"/>
              <a:buChar char="•"/>
            </a:pPr>
            <a:r>
              <a:rPr lang="en-US" dirty="0"/>
              <a:t>Content</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78B1D679-0F99-4202-AD39-4BB03EBC5A29}"/>
              </a:ext>
            </a:extLst>
          </p:cNvPr>
          <p:cNvPicPr>
            <a:picLocks noChangeAspect="1"/>
          </p:cNvPicPr>
          <p:nvPr/>
        </p:nvPicPr>
        <p:blipFill>
          <a:blip r:embed="rId2"/>
          <a:stretch>
            <a:fillRect/>
          </a:stretch>
        </p:blipFill>
        <p:spPr>
          <a:xfrm>
            <a:off x="533401" y="915566"/>
            <a:ext cx="7134944" cy="4064112"/>
          </a:xfrm>
          <a:prstGeom prst="rect">
            <a:avLst/>
          </a:prstGeom>
        </p:spPr>
      </p:pic>
    </p:spTree>
    <p:extLst>
      <p:ext uri="{BB962C8B-B14F-4D97-AF65-F5344CB8AC3E}">
        <p14:creationId xmlns:p14="http://schemas.microsoft.com/office/powerpoint/2010/main" val="371045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Key principles of assessment</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473976"/>
          </a:xfrm>
        </p:spPr>
        <p:txBody>
          <a:bodyPr/>
          <a:lstStyle/>
          <a:p>
            <a:pPr marL="285750" indent="-285750">
              <a:buFont typeface="Arial" panose="020B0604020202020204" pitchFamily="34" charset="0"/>
              <a:buChar char="•"/>
            </a:pPr>
            <a:r>
              <a:rPr lang="en-US" dirty="0"/>
              <a:t>Content</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078EA5F-031E-43DF-B022-02FD38B3BF53}"/>
              </a:ext>
            </a:extLst>
          </p:cNvPr>
          <p:cNvPicPr>
            <a:picLocks noChangeAspect="1"/>
          </p:cNvPicPr>
          <p:nvPr/>
        </p:nvPicPr>
        <p:blipFill>
          <a:blip r:embed="rId2"/>
          <a:stretch>
            <a:fillRect/>
          </a:stretch>
        </p:blipFill>
        <p:spPr>
          <a:xfrm>
            <a:off x="533400" y="915566"/>
            <a:ext cx="7524328" cy="4143142"/>
          </a:xfrm>
          <a:prstGeom prst="rect">
            <a:avLst/>
          </a:prstGeom>
        </p:spPr>
      </p:pic>
    </p:spTree>
    <p:extLst>
      <p:ext uri="{BB962C8B-B14F-4D97-AF65-F5344CB8AC3E}">
        <p14:creationId xmlns:p14="http://schemas.microsoft.com/office/powerpoint/2010/main" val="125842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430D6-F7D6-4E7E-AE0D-3954EC072A6B}"/>
              </a:ext>
            </a:extLst>
          </p:cNvPr>
          <p:cNvSpPr>
            <a:spLocks noGrp="1"/>
          </p:cNvSpPr>
          <p:nvPr>
            <p:ph type="body" sz="quarter" idx="10"/>
          </p:nvPr>
        </p:nvSpPr>
        <p:spPr/>
        <p:txBody>
          <a:bodyPr/>
          <a:lstStyle/>
          <a:p>
            <a:r>
              <a:rPr lang="en-GB" dirty="0"/>
              <a:t>Key principles of Assessment</a:t>
            </a:r>
          </a:p>
        </p:txBody>
      </p:sp>
      <p:pic>
        <p:nvPicPr>
          <p:cNvPr id="5" name="Picture 4">
            <a:extLst>
              <a:ext uri="{FF2B5EF4-FFF2-40B4-BE49-F238E27FC236}">
                <a16:creationId xmlns:a16="http://schemas.microsoft.com/office/drawing/2014/main" id="{C9567BD1-3069-48C7-B615-72C95735E37D}"/>
              </a:ext>
            </a:extLst>
          </p:cNvPr>
          <p:cNvPicPr>
            <a:picLocks noChangeAspect="1"/>
          </p:cNvPicPr>
          <p:nvPr/>
        </p:nvPicPr>
        <p:blipFill>
          <a:blip r:embed="rId2"/>
          <a:stretch>
            <a:fillRect/>
          </a:stretch>
        </p:blipFill>
        <p:spPr>
          <a:xfrm>
            <a:off x="493516" y="1203598"/>
            <a:ext cx="8071048" cy="1678642"/>
          </a:xfrm>
          <a:prstGeom prst="rect">
            <a:avLst/>
          </a:prstGeom>
        </p:spPr>
      </p:pic>
    </p:spTree>
    <p:extLst>
      <p:ext uri="{BB962C8B-B14F-4D97-AF65-F5344CB8AC3E}">
        <p14:creationId xmlns:p14="http://schemas.microsoft.com/office/powerpoint/2010/main" val="294633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0FC48-6FF9-413B-BD17-C838E2C828F0}"/>
              </a:ext>
            </a:extLst>
          </p:cNvPr>
          <p:cNvSpPr>
            <a:spLocks noGrp="1"/>
          </p:cNvSpPr>
          <p:nvPr>
            <p:ph type="body" sz="quarter" idx="10"/>
          </p:nvPr>
        </p:nvSpPr>
        <p:spPr/>
        <p:txBody>
          <a:bodyPr/>
          <a:lstStyle/>
          <a:p>
            <a:r>
              <a:rPr lang="en-GB" dirty="0"/>
              <a:t>Validity ‘categories’</a:t>
            </a:r>
          </a:p>
        </p:txBody>
      </p:sp>
      <p:sp>
        <p:nvSpPr>
          <p:cNvPr id="3" name="Text Placeholder 2">
            <a:extLst>
              <a:ext uri="{FF2B5EF4-FFF2-40B4-BE49-F238E27FC236}">
                <a16:creationId xmlns:a16="http://schemas.microsoft.com/office/drawing/2014/main" id="{876C2A98-289D-4DED-B614-CEF6F54760C5}"/>
              </a:ext>
            </a:extLst>
          </p:cNvPr>
          <p:cNvSpPr>
            <a:spLocks noGrp="1"/>
          </p:cNvSpPr>
          <p:nvPr>
            <p:ph type="body" sz="quarter" idx="12"/>
          </p:nvPr>
        </p:nvSpPr>
        <p:spPr>
          <a:xfrm>
            <a:off x="533400" y="1066800"/>
            <a:ext cx="8031162" cy="2499146"/>
          </a:xfrm>
        </p:spPr>
        <p:txBody>
          <a:bodyPr/>
          <a:lstStyle/>
          <a:p>
            <a:pPr marL="285750" indent="-285750">
              <a:buFont typeface="Arial" panose="020B0604020202020204" pitchFamily="34" charset="0"/>
              <a:buChar char="•"/>
            </a:pPr>
            <a:r>
              <a:rPr lang="en-GB" dirty="0">
                <a:cs typeface="Arial" panose="020B0604020202020204" pitchFamily="34" charset="0"/>
              </a:rPr>
              <a:t>Does it look right? </a:t>
            </a:r>
            <a:r>
              <a:rPr lang="en-GB" b="1" dirty="0">
                <a:cs typeface="Arial" panose="020B0604020202020204" pitchFamily="34" charset="0"/>
              </a:rPr>
              <a:t>(Face)</a:t>
            </a:r>
          </a:p>
          <a:p>
            <a:pPr marL="285750" indent="-285750">
              <a:buFont typeface="Arial" panose="020B0604020202020204" pitchFamily="34" charset="0"/>
              <a:buChar char="•"/>
            </a:pPr>
            <a:r>
              <a:rPr lang="en-GB" dirty="0">
                <a:cs typeface="Arial" panose="020B0604020202020204" pitchFamily="34" charset="0"/>
              </a:rPr>
              <a:t>Does it cover the specification? </a:t>
            </a:r>
            <a:r>
              <a:rPr lang="en-GB" b="1" dirty="0">
                <a:cs typeface="Arial" panose="020B0604020202020204" pitchFamily="34" charset="0"/>
              </a:rPr>
              <a:t>(Content) </a:t>
            </a:r>
          </a:p>
          <a:p>
            <a:pPr marL="285750" indent="-285750">
              <a:buFont typeface="Arial" panose="020B0604020202020204" pitchFamily="34" charset="0"/>
              <a:buChar char="•"/>
            </a:pPr>
            <a:r>
              <a:rPr lang="en-GB" dirty="0">
                <a:cs typeface="Arial" panose="020B0604020202020204" pitchFamily="34" charset="0"/>
              </a:rPr>
              <a:t>Does it test the expected abilities? </a:t>
            </a:r>
            <a:r>
              <a:rPr lang="en-GB" b="1" dirty="0">
                <a:cs typeface="Arial" panose="020B0604020202020204" pitchFamily="34" charset="0"/>
              </a:rPr>
              <a:t>(Construct)</a:t>
            </a:r>
          </a:p>
          <a:p>
            <a:pPr marL="285750" indent="-285750">
              <a:buFont typeface="Arial" panose="020B0604020202020204" pitchFamily="34" charset="0"/>
              <a:buChar char="•"/>
            </a:pPr>
            <a:r>
              <a:rPr lang="en-GB" dirty="0">
                <a:cs typeface="Arial" panose="020B0604020202020204" pitchFamily="34" charset="0"/>
              </a:rPr>
              <a:t>Will it reflect a candidate’s abilities? </a:t>
            </a:r>
            <a:r>
              <a:rPr lang="en-GB" b="1" dirty="0">
                <a:cs typeface="Arial" panose="020B0604020202020204" pitchFamily="34" charset="0"/>
              </a:rPr>
              <a:t>(Consequential)</a:t>
            </a:r>
          </a:p>
          <a:p>
            <a:pPr marL="285750" indent="-285750">
              <a:buFont typeface="Arial" panose="020B0604020202020204" pitchFamily="34" charset="0"/>
              <a:buChar char="•"/>
            </a:pPr>
            <a:r>
              <a:rPr lang="en-GB" dirty="0">
                <a:cs typeface="Arial" panose="020B0604020202020204" pitchFamily="34" charset="0"/>
              </a:rPr>
              <a:t>Will it be an accurate predictor? </a:t>
            </a:r>
            <a:r>
              <a:rPr lang="en-GB" b="1" dirty="0">
                <a:cs typeface="Arial" panose="020B0604020202020204" pitchFamily="34" charset="0"/>
              </a:rPr>
              <a:t>(Predictive)</a:t>
            </a:r>
          </a:p>
          <a:p>
            <a:pPr marL="285750" indent="-285750">
              <a:buFont typeface="Arial" panose="020B0604020202020204" pitchFamily="34" charset="0"/>
              <a:buChar char="•"/>
            </a:pPr>
            <a:r>
              <a:rPr lang="en-GB" dirty="0">
                <a:cs typeface="Arial" panose="020B0604020202020204" pitchFamily="34" charset="0"/>
              </a:rPr>
              <a:t>Do the results match outcomes from similar tests? </a:t>
            </a:r>
            <a:r>
              <a:rPr lang="en-GB" b="1" dirty="0">
                <a:cs typeface="Arial" panose="020B0604020202020204" pitchFamily="34" charset="0"/>
              </a:rPr>
              <a:t>(Concurrent)</a:t>
            </a:r>
          </a:p>
          <a:p>
            <a:pPr marL="285750" indent="-285750">
              <a:buFont typeface="Arial" panose="020B0604020202020204" pitchFamily="34" charset="0"/>
              <a:buChar char="•"/>
            </a:pPr>
            <a:endParaRPr lang="en-GB" b="1" dirty="0">
              <a:cs typeface="Arial" panose="020B0604020202020204" pitchFamily="34" charset="0"/>
            </a:endParaRPr>
          </a:p>
          <a:p>
            <a:r>
              <a:rPr lang="en-GB" i="1" dirty="0">
                <a:cs typeface="Arial" panose="020B0604020202020204" pitchFamily="34" charset="0"/>
              </a:rPr>
              <a:t>Validity theory is an area of ongoing and developing debate. For instance – should ethics be involved in deciding if a test is valid or not?</a:t>
            </a:r>
          </a:p>
          <a:p>
            <a:endParaRPr lang="en-GB" dirty="0"/>
          </a:p>
        </p:txBody>
      </p:sp>
    </p:spTree>
    <p:extLst>
      <p:ext uri="{BB962C8B-B14F-4D97-AF65-F5344CB8AC3E}">
        <p14:creationId xmlns:p14="http://schemas.microsoft.com/office/powerpoint/2010/main" val="310723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2F1AF-7901-4688-9223-1542BB1F1FC3}"/>
              </a:ext>
            </a:extLst>
          </p:cNvPr>
          <p:cNvSpPr>
            <a:spLocks noGrp="1"/>
          </p:cNvSpPr>
          <p:nvPr>
            <p:ph type="body" sz="quarter" idx="10"/>
          </p:nvPr>
        </p:nvSpPr>
        <p:spPr/>
        <p:txBody>
          <a:bodyPr/>
          <a:lstStyle/>
          <a:p>
            <a:r>
              <a:rPr lang="en-GB" dirty="0"/>
              <a:t>Reliability</a:t>
            </a:r>
          </a:p>
        </p:txBody>
      </p:sp>
      <p:sp>
        <p:nvSpPr>
          <p:cNvPr id="3" name="Text Placeholder 2">
            <a:extLst>
              <a:ext uri="{FF2B5EF4-FFF2-40B4-BE49-F238E27FC236}">
                <a16:creationId xmlns:a16="http://schemas.microsoft.com/office/drawing/2014/main" id="{9CCC040F-4B57-4620-A989-9E261E86DAA5}"/>
              </a:ext>
            </a:extLst>
          </p:cNvPr>
          <p:cNvSpPr>
            <a:spLocks noGrp="1"/>
          </p:cNvSpPr>
          <p:nvPr>
            <p:ph type="body" sz="quarter" idx="12"/>
          </p:nvPr>
        </p:nvSpPr>
        <p:spPr>
          <a:xfrm>
            <a:off x="533400" y="1066800"/>
            <a:ext cx="8031162" cy="2800767"/>
          </a:xfrm>
        </p:spPr>
        <p:txBody>
          <a:bodyPr/>
          <a:lstStyle/>
          <a:p>
            <a:pPr lvl="0"/>
            <a:r>
              <a:rPr lang="en-GB" b="1" dirty="0">
                <a:latin typeface="Arial" panose="020B0604020202020204" pitchFamily="34" charset="0"/>
                <a:cs typeface="Arial" panose="020B0604020202020204" pitchFamily="34" charset="0"/>
              </a:rPr>
              <a:t>Which of these is more/less likely to give reliable results?</a:t>
            </a:r>
          </a:p>
          <a:p>
            <a:pPr lvl="0"/>
            <a:r>
              <a:rPr lang="en-GB" b="1" dirty="0">
                <a:latin typeface="Arial" panose="020B0604020202020204" pitchFamily="34" charset="0"/>
                <a:cs typeface="Arial" panose="020B0604020202020204" pitchFamily="34" charset="0"/>
              </a:rPr>
              <a:t>Discuss </a:t>
            </a:r>
          </a:p>
          <a:p>
            <a:pPr marL="457200" lvl="0" indent="-457200">
              <a:buFont typeface="+mj-lt"/>
              <a:buAutoNum type="arabicPeriod"/>
            </a:pPr>
            <a:endParaRPr lang="en-GB" b="1" dirty="0">
              <a:latin typeface="Arial" panose="020B0604020202020204" pitchFamily="34" charset="0"/>
              <a:cs typeface="Arial" panose="020B0604020202020204" pitchFamily="34" charset="0"/>
            </a:endParaRPr>
          </a:p>
          <a:p>
            <a:pPr marL="457200" indent="-457200">
              <a:buFont typeface="+mj-lt"/>
              <a:buAutoNum type="arabicPeriod"/>
            </a:pPr>
            <a:r>
              <a:rPr lang="en-GB" dirty="0">
                <a:latin typeface="Arial" panose="020B0604020202020204" pitchFamily="34" charset="0"/>
                <a:cs typeface="Arial" panose="020B0604020202020204" pitchFamily="34" charset="0"/>
              </a:rPr>
              <a:t>Computer marked multiple choice test</a:t>
            </a:r>
          </a:p>
          <a:p>
            <a:pPr marL="457200" indent="-457200">
              <a:buFont typeface="+mj-lt"/>
              <a:buAutoNum type="arabicPeriod"/>
            </a:pPr>
            <a:r>
              <a:rPr lang="en-GB" dirty="0">
                <a:latin typeface="Arial" panose="020B0604020202020204" pitchFamily="34" charset="0"/>
                <a:cs typeface="Arial" panose="020B0604020202020204" pitchFamily="34" charset="0"/>
              </a:rPr>
              <a:t>Examiners marking tests at a centralised venue</a:t>
            </a:r>
          </a:p>
          <a:p>
            <a:pPr marL="457200" indent="-457200">
              <a:buFont typeface="+mj-lt"/>
              <a:buAutoNum type="arabicPeriod"/>
            </a:pPr>
            <a:r>
              <a:rPr lang="en-GB" dirty="0">
                <a:latin typeface="Arial" panose="020B0604020202020204" pitchFamily="34" charset="0"/>
                <a:cs typeface="Arial" panose="020B0604020202020204" pitchFamily="34" charset="0"/>
              </a:rPr>
              <a:t>Examiners working with a bonus system for working faster</a:t>
            </a:r>
          </a:p>
          <a:p>
            <a:pPr marL="457200" indent="-457200">
              <a:buFont typeface="+mj-lt"/>
              <a:buAutoNum type="arabicPeriod"/>
            </a:pPr>
            <a:r>
              <a:rPr lang="en-GB" dirty="0">
                <a:latin typeface="Arial" panose="020B0604020202020204" pitchFamily="34" charset="0"/>
                <a:cs typeface="Arial" panose="020B0604020202020204" pitchFamily="34" charset="0"/>
              </a:rPr>
              <a:t>Essay questions</a:t>
            </a:r>
          </a:p>
          <a:p>
            <a:pPr marL="457200" indent="-457200">
              <a:buFont typeface="+mj-lt"/>
              <a:buAutoNum type="arabicPeriod"/>
            </a:pPr>
            <a:r>
              <a:rPr lang="en-GB" dirty="0">
                <a:latin typeface="Arial" panose="020B0604020202020204" pitchFamily="34" charset="0"/>
                <a:cs typeface="Arial" panose="020B0604020202020204" pitchFamily="34" charset="0"/>
              </a:rPr>
              <a:t>Structured questions</a:t>
            </a:r>
          </a:p>
          <a:p>
            <a:pPr marL="457200" indent="-457200">
              <a:buFont typeface="+mj-lt"/>
              <a:buAutoNum type="arabicPeriod"/>
            </a:pPr>
            <a:r>
              <a:rPr lang="en-GB" dirty="0">
                <a:latin typeface="Arial" panose="020B0604020202020204" pitchFamily="34" charset="0"/>
                <a:cs typeface="Arial" panose="020B0604020202020204" pitchFamily="34" charset="0"/>
              </a:rPr>
              <a:t>Specialist examiners applying professional judgement</a:t>
            </a:r>
          </a:p>
          <a:p>
            <a:pPr marL="457200" indent="-457200">
              <a:buFont typeface="+mj-lt"/>
              <a:buAutoNum type="arabicPeriod"/>
            </a:pPr>
            <a:r>
              <a:rPr lang="en-GB" dirty="0">
                <a:latin typeface="Arial" panose="020B0604020202020204" pitchFamily="34" charset="0"/>
                <a:cs typeface="Arial" panose="020B0604020202020204" pitchFamily="34" charset="0"/>
              </a:rPr>
              <a:t>Non specialists marking strictly to a defined mark scheme</a:t>
            </a:r>
          </a:p>
          <a:p>
            <a:endParaRPr lang="en-GB" dirty="0"/>
          </a:p>
        </p:txBody>
      </p:sp>
    </p:spTree>
    <p:extLst>
      <p:ext uri="{BB962C8B-B14F-4D97-AF65-F5344CB8AC3E}">
        <p14:creationId xmlns:p14="http://schemas.microsoft.com/office/powerpoint/2010/main" val="74043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88E88-109F-41D8-8218-60E0B0986726}"/>
              </a:ext>
            </a:extLst>
          </p:cNvPr>
          <p:cNvSpPr>
            <a:spLocks noGrp="1"/>
          </p:cNvSpPr>
          <p:nvPr>
            <p:ph type="body" sz="quarter" idx="10"/>
          </p:nvPr>
        </p:nvSpPr>
        <p:spPr/>
        <p:txBody>
          <a:bodyPr/>
          <a:lstStyle/>
          <a:p>
            <a:r>
              <a:rPr lang="en-GB" dirty="0"/>
              <a:t>What does reliability mean in assessment?</a:t>
            </a:r>
          </a:p>
        </p:txBody>
      </p:sp>
      <p:sp>
        <p:nvSpPr>
          <p:cNvPr id="3" name="Text Placeholder 2">
            <a:extLst>
              <a:ext uri="{FF2B5EF4-FFF2-40B4-BE49-F238E27FC236}">
                <a16:creationId xmlns:a16="http://schemas.microsoft.com/office/drawing/2014/main" id="{502AB343-9C35-4B56-97DA-9BF63E1E5AE5}"/>
              </a:ext>
            </a:extLst>
          </p:cNvPr>
          <p:cNvSpPr>
            <a:spLocks noGrp="1"/>
          </p:cNvSpPr>
          <p:nvPr>
            <p:ph type="body" sz="quarter" idx="12"/>
          </p:nvPr>
        </p:nvSpPr>
        <p:spPr>
          <a:xfrm>
            <a:off x="533400" y="1066800"/>
            <a:ext cx="8031162" cy="3490186"/>
          </a:xfrm>
        </p:spPr>
        <p:txBody>
          <a:bodyPr/>
          <a:lstStyle/>
          <a:p>
            <a:r>
              <a:rPr lang="en-GB" dirty="0">
                <a:latin typeface="Arial" panose="020B0604020202020204" pitchFamily="34" charset="0"/>
                <a:cs typeface="Arial" panose="020B0604020202020204" pitchFamily="34" charset="0"/>
              </a:rPr>
              <a:t>Ofqual: </a:t>
            </a:r>
            <a:r>
              <a:rPr lang="en-GB" i="1" dirty="0">
                <a:latin typeface="Arial" panose="020B0604020202020204" pitchFamily="34" charset="0"/>
                <a:cs typeface="Arial" panose="020B0604020202020204" pitchFamily="34" charset="0"/>
              </a:rPr>
              <a:t>“Reliability in educational measurement terms, refers to the consistency of results on a given measure from repeated measurements under equivalent conditions and is an important indicator of the quality of an assessment.”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85A5D33D-A7F8-477C-9BA4-F75CE5B0BD33}"/>
              </a:ext>
            </a:extLst>
          </p:cNvPr>
          <p:cNvPicPr>
            <a:picLocks noChangeAspect="1"/>
          </p:cNvPicPr>
          <p:nvPr/>
        </p:nvPicPr>
        <p:blipFill>
          <a:blip r:embed="rId3"/>
          <a:stretch>
            <a:fillRect/>
          </a:stretch>
        </p:blipFill>
        <p:spPr>
          <a:xfrm>
            <a:off x="1133872" y="1995686"/>
            <a:ext cx="6876256" cy="2540454"/>
          </a:xfrm>
          <a:prstGeom prst="rect">
            <a:avLst/>
          </a:prstGeom>
        </p:spPr>
      </p:pic>
    </p:spTree>
    <p:extLst>
      <p:ext uri="{BB962C8B-B14F-4D97-AF65-F5344CB8AC3E}">
        <p14:creationId xmlns:p14="http://schemas.microsoft.com/office/powerpoint/2010/main" val="10570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720EE-66D6-4007-95E7-B28AC7D8DA6C}"/>
              </a:ext>
            </a:extLst>
          </p:cNvPr>
          <p:cNvSpPr>
            <a:spLocks noGrp="1"/>
          </p:cNvSpPr>
          <p:nvPr>
            <p:ph type="body" sz="quarter" idx="10"/>
          </p:nvPr>
        </p:nvSpPr>
        <p:spPr/>
        <p:txBody>
          <a:bodyPr/>
          <a:lstStyle/>
          <a:p>
            <a:r>
              <a:rPr lang="en-GB" dirty="0"/>
              <a:t>Stakeholders in assessment</a:t>
            </a:r>
          </a:p>
        </p:txBody>
      </p:sp>
      <p:pic>
        <p:nvPicPr>
          <p:cNvPr id="4" name="Picture 3">
            <a:extLst>
              <a:ext uri="{FF2B5EF4-FFF2-40B4-BE49-F238E27FC236}">
                <a16:creationId xmlns:a16="http://schemas.microsoft.com/office/drawing/2014/main" id="{F6CB77B5-E131-4CA0-92FB-D816450FC858}"/>
              </a:ext>
            </a:extLst>
          </p:cNvPr>
          <p:cNvPicPr>
            <a:picLocks noChangeAspect="1"/>
          </p:cNvPicPr>
          <p:nvPr/>
        </p:nvPicPr>
        <p:blipFill>
          <a:blip r:embed="rId2"/>
          <a:stretch>
            <a:fillRect/>
          </a:stretch>
        </p:blipFill>
        <p:spPr>
          <a:xfrm>
            <a:off x="1187624" y="1131589"/>
            <a:ext cx="6408712" cy="3659167"/>
          </a:xfrm>
          <a:prstGeom prst="rect">
            <a:avLst/>
          </a:prstGeom>
        </p:spPr>
      </p:pic>
    </p:spTree>
    <p:extLst>
      <p:ext uri="{BB962C8B-B14F-4D97-AF65-F5344CB8AC3E}">
        <p14:creationId xmlns:p14="http://schemas.microsoft.com/office/powerpoint/2010/main" val="148458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5C32B-4A48-4642-8DAA-B6F2BFF0D2D7}"/>
              </a:ext>
            </a:extLst>
          </p:cNvPr>
          <p:cNvSpPr>
            <a:spLocks noGrp="1"/>
          </p:cNvSpPr>
          <p:nvPr>
            <p:ph type="body" sz="quarter" idx="10"/>
          </p:nvPr>
        </p:nvSpPr>
        <p:spPr/>
        <p:txBody>
          <a:bodyPr/>
          <a:lstStyle/>
          <a:p>
            <a:r>
              <a:rPr lang="en-US" dirty="0"/>
              <a:t>Part 3</a:t>
            </a:r>
          </a:p>
        </p:txBody>
      </p:sp>
      <p:sp>
        <p:nvSpPr>
          <p:cNvPr id="3" name="Text Placeholder 2">
            <a:extLst>
              <a:ext uri="{FF2B5EF4-FFF2-40B4-BE49-F238E27FC236}">
                <a16:creationId xmlns:a16="http://schemas.microsoft.com/office/drawing/2014/main" id="{91D663E4-9A12-614D-9273-A53C63644A4F}"/>
              </a:ext>
            </a:extLst>
          </p:cNvPr>
          <p:cNvSpPr>
            <a:spLocks noGrp="1"/>
          </p:cNvSpPr>
          <p:nvPr>
            <p:ph type="body" sz="quarter" idx="11"/>
          </p:nvPr>
        </p:nvSpPr>
        <p:spPr/>
        <p:txBody>
          <a:bodyPr/>
          <a:lstStyle/>
          <a:p>
            <a:r>
              <a:rPr lang="en-US" dirty="0"/>
              <a:t>How we assess</a:t>
            </a:r>
          </a:p>
        </p:txBody>
      </p:sp>
    </p:spTree>
    <p:extLst>
      <p:ext uri="{BB962C8B-B14F-4D97-AF65-F5344CB8AC3E}">
        <p14:creationId xmlns:p14="http://schemas.microsoft.com/office/powerpoint/2010/main" val="369826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19FAA3-60F4-42D6-89DB-7E3DAAD9436F}"/>
              </a:ext>
            </a:extLst>
          </p:cNvPr>
          <p:cNvSpPr>
            <a:spLocks noGrp="1"/>
          </p:cNvSpPr>
          <p:nvPr>
            <p:ph type="body" sz="quarter" idx="10"/>
          </p:nvPr>
        </p:nvSpPr>
        <p:spPr/>
        <p:txBody>
          <a:bodyPr/>
          <a:lstStyle/>
          <a:p>
            <a:r>
              <a:rPr lang="en-GB" dirty="0"/>
              <a:t>Assessment objectives</a:t>
            </a:r>
          </a:p>
        </p:txBody>
      </p:sp>
      <p:sp>
        <p:nvSpPr>
          <p:cNvPr id="3" name="Text Placeholder 2">
            <a:extLst>
              <a:ext uri="{FF2B5EF4-FFF2-40B4-BE49-F238E27FC236}">
                <a16:creationId xmlns:a16="http://schemas.microsoft.com/office/drawing/2014/main" id="{D9C56D02-44B1-4B58-B79E-A3761A8EECB3}"/>
              </a:ext>
            </a:extLst>
          </p:cNvPr>
          <p:cNvSpPr>
            <a:spLocks noGrp="1"/>
          </p:cNvSpPr>
          <p:nvPr>
            <p:ph type="body" sz="quarter" idx="12"/>
          </p:nvPr>
        </p:nvSpPr>
        <p:spPr>
          <a:xfrm>
            <a:off x="533400" y="1066800"/>
            <a:ext cx="8031162" cy="2240613"/>
          </a:xfrm>
        </p:spPr>
        <p:txBody>
          <a:bodyPr/>
          <a:lstStyle/>
          <a:p>
            <a:r>
              <a:rPr lang="en-GB" b="1" dirty="0"/>
              <a:t>What are Assessment Objectives?</a:t>
            </a:r>
          </a:p>
          <a:p>
            <a:pPr marL="742950" lvl="1" indent="-285750">
              <a:buFont typeface="Arial" panose="020B0604020202020204" pitchFamily="34" charset="0"/>
              <a:buChar char="•"/>
            </a:pPr>
            <a:r>
              <a:rPr lang="en-GB" dirty="0"/>
              <a:t>Outline what the students will be expected to demonstrate</a:t>
            </a:r>
          </a:p>
          <a:p>
            <a:pPr marL="742950" lvl="1" indent="-285750">
              <a:buFont typeface="Arial" panose="020B0604020202020204" pitchFamily="34" charset="0"/>
              <a:buChar char="•"/>
            </a:pPr>
            <a:r>
              <a:rPr lang="en-GB" dirty="0"/>
              <a:t>Cover all assessment content</a:t>
            </a:r>
          </a:p>
          <a:p>
            <a:pPr marL="742950" lvl="1" indent="-285750">
              <a:buFont typeface="Arial" panose="020B0604020202020204" pitchFamily="34" charset="0"/>
              <a:buChar char="•"/>
            </a:pPr>
            <a:r>
              <a:rPr lang="en-GB" dirty="0"/>
              <a:t>Give “sections” on which teaching can be scaffolded</a:t>
            </a:r>
          </a:p>
          <a:p>
            <a:pPr marL="742950" lvl="1" indent="-285750">
              <a:buFont typeface="Arial" panose="020B0604020202020204" pitchFamily="34" charset="0"/>
              <a:buChar char="•"/>
            </a:pPr>
            <a:r>
              <a:rPr lang="en-GB" dirty="0"/>
              <a:t>Form the basis of the exam paper questions</a:t>
            </a:r>
          </a:p>
          <a:p>
            <a:pPr marL="1200150" lvl="2" indent="-285750">
              <a:buFont typeface="Arial" panose="020B0604020202020204" pitchFamily="34" charset="0"/>
              <a:buChar char="•"/>
            </a:pPr>
            <a:r>
              <a:rPr lang="en-GB" dirty="0"/>
              <a:t>Each question is likely to address an AO either solely, or as a structured question which covers more than one</a:t>
            </a:r>
          </a:p>
          <a:p>
            <a:pPr marL="742950" lvl="1" indent="-285750">
              <a:buFont typeface="Arial" panose="020B0604020202020204" pitchFamily="34" charset="0"/>
              <a:buChar char="•"/>
            </a:pPr>
            <a:r>
              <a:rPr lang="en-GB" dirty="0"/>
              <a:t>Can be in some cases linked to Bloom’s Taxonomy</a:t>
            </a:r>
          </a:p>
          <a:p>
            <a:endParaRPr lang="en-GB" dirty="0"/>
          </a:p>
        </p:txBody>
      </p:sp>
    </p:spTree>
    <p:extLst>
      <p:ext uri="{BB962C8B-B14F-4D97-AF65-F5344CB8AC3E}">
        <p14:creationId xmlns:p14="http://schemas.microsoft.com/office/powerpoint/2010/main" val="33128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5C32B-4A48-4642-8DAA-B6F2BFF0D2D7}"/>
              </a:ext>
            </a:extLst>
          </p:cNvPr>
          <p:cNvSpPr>
            <a:spLocks noGrp="1"/>
          </p:cNvSpPr>
          <p:nvPr>
            <p:ph type="body" sz="quarter" idx="10"/>
          </p:nvPr>
        </p:nvSpPr>
        <p:spPr/>
        <p:txBody>
          <a:bodyPr/>
          <a:lstStyle/>
          <a:p>
            <a:r>
              <a:rPr lang="en-US" dirty="0"/>
              <a:t>Part 1</a:t>
            </a:r>
          </a:p>
        </p:txBody>
      </p:sp>
      <p:sp>
        <p:nvSpPr>
          <p:cNvPr id="3" name="Text Placeholder 2">
            <a:extLst>
              <a:ext uri="{FF2B5EF4-FFF2-40B4-BE49-F238E27FC236}">
                <a16:creationId xmlns:a16="http://schemas.microsoft.com/office/drawing/2014/main" id="{91D663E4-9A12-614D-9273-A53C63644A4F}"/>
              </a:ext>
            </a:extLst>
          </p:cNvPr>
          <p:cNvSpPr>
            <a:spLocks noGrp="1"/>
          </p:cNvSpPr>
          <p:nvPr>
            <p:ph type="body" sz="quarter" idx="11"/>
          </p:nvPr>
        </p:nvSpPr>
        <p:spPr/>
        <p:txBody>
          <a:bodyPr/>
          <a:lstStyle/>
          <a:p>
            <a:r>
              <a:rPr lang="en-US" dirty="0"/>
              <a:t>Why do we assess?</a:t>
            </a:r>
          </a:p>
        </p:txBody>
      </p:sp>
    </p:spTree>
    <p:extLst>
      <p:ext uri="{BB962C8B-B14F-4D97-AF65-F5344CB8AC3E}">
        <p14:creationId xmlns:p14="http://schemas.microsoft.com/office/powerpoint/2010/main" val="265982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29AEC1-AA71-47C7-BA8F-BE3DA2D326F0}"/>
              </a:ext>
            </a:extLst>
          </p:cNvPr>
          <p:cNvSpPr>
            <a:spLocks noGrp="1"/>
          </p:cNvSpPr>
          <p:nvPr>
            <p:ph type="body" sz="quarter" idx="10"/>
          </p:nvPr>
        </p:nvSpPr>
        <p:spPr/>
        <p:txBody>
          <a:bodyPr/>
          <a:lstStyle/>
          <a:p>
            <a:r>
              <a:rPr lang="en-GB" dirty="0"/>
              <a:t>Assessment objectives examples</a:t>
            </a:r>
          </a:p>
        </p:txBody>
      </p:sp>
      <p:pic>
        <p:nvPicPr>
          <p:cNvPr id="4" name="Picture 3">
            <a:extLst>
              <a:ext uri="{FF2B5EF4-FFF2-40B4-BE49-F238E27FC236}">
                <a16:creationId xmlns:a16="http://schemas.microsoft.com/office/drawing/2014/main" id="{69814C0C-25A2-4A66-840A-A16F4E810E30}"/>
              </a:ext>
            </a:extLst>
          </p:cNvPr>
          <p:cNvPicPr>
            <a:picLocks noChangeAspect="1"/>
          </p:cNvPicPr>
          <p:nvPr/>
        </p:nvPicPr>
        <p:blipFill>
          <a:blip r:embed="rId2"/>
          <a:stretch>
            <a:fillRect/>
          </a:stretch>
        </p:blipFill>
        <p:spPr>
          <a:xfrm>
            <a:off x="1187624" y="1131590"/>
            <a:ext cx="6048672" cy="3507267"/>
          </a:xfrm>
          <a:prstGeom prst="rect">
            <a:avLst/>
          </a:prstGeom>
        </p:spPr>
      </p:pic>
    </p:spTree>
    <p:extLst>
      <p:ext uri="{BB962C8B-B14F-4D97-AF65-F5344CB8AC3E}">
        <p14:creationId xmlns:p14="http://schemas.microsoft.com/office/powerpoint/2010/main" val="305662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3387F-81DA-4638-9632-AB8BB9147551}"/>
              </a:ext>
            </a:extLst>
          </p:cNvPr>
          <p:cNvSpPr>
            <a:spLocks noGrp="1"/>
          </p:cNvSpPr>
          <p:nvPr>
            <p:ph type="body" sz="quarter" idx="10"/>
          </p:nvPr>
        </p:nvSpPr>
        <p:spPr/>
        <p:txBody>
          <a:bodyPr/>
          <a:lstStyle/>
          <a:p>
            <a:r>
              <a:rPr lang="en-GB" dirty="0"/>
              <a:t>Assessment Objectives examples</a:t>
            </a:r>
          </a:p>
        </p:txBody>
      </p:sp>
      <p:pic>
        <p:nvPicPr>
          <p:cNvPr id="4" name="Picture 3">
            <a:extLst>
              <a:ext uri="{FF2B5EF4-FFF2-40B4-BE49-F238E27FC236}">
                <a16:creationId xmlns:a16="http://schemas.microsoft.com/office/drawing/2014/main" id="{FD89C690-89A3-4961-AB49-5D382A68F720}"/>
              </a:ext>
            </a:extLst>
          </p:cNvPr>
          <p:cNvPicPr>
            <a:picLocks noChangeAspect="1"/>
          </p:cNvPicPr>
          <p:nvPr/>
        </p:nvPicPr>
        <p:blipFill>
          <a:blip r:embed="rId2"/>
          <a:stretch>
            <a:fillRect/>
          </a:stretch>
        </p:blipFill>
        <p:spPr>
          <a:xfrm>
            <a:off x="895532" y="1059582"/>
            <a:ext cx="7352936" cy="3384376"/>
          </a:xfrm>
          <a:prstGeom prst="rect">
            <a:avLst/>
          </a:prstGeom>
        </p:spPr>
      </p:pic>
    </p:spTree>
    <p:extLst>
      <p:ext uri="{BB962C8B-B14F-4D97-AF65-F5344CB8AC3E}">
        <p14:creationId xmlns:p14="http://schemas.microsoft.com/office/powerpoint/2010/main" val="175087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821AA-F724-40CD-B356-64B95798D037}"/>
              </a:ext>
            </a:extLst>
          </p:cNvPr>
          <p:cNvSpPr>
            <a:spLocks noGrp="1"/>
          </p:cNvSpPr>
          <p:nvPr>
            <p:ph type="body" sz="quarter" idx="10"/>
          </p:nvPr>
        </p:nvSpPr>
        <p:spPr/>
        <p:txBody>
          <a:bodyPr/>
          <a:lstStyle/>
          <a:p>
            <a:r>
              <a:rPr lang="en-GB" dirty="0"/>
              <a:t>Assessment Objectives and Bloom?</a:t>
            </a:r>
          </a:p>
        </p:txBody>
      </p:sp>
      <p:sp>
        <p:nvSpPr>
          <p:cNvPr id="3" name="Text Placeholder 2">
            <a:extLst>
              <a:ext uri="{FF2B5EF4-FFF2-40B4-BE49-F238E27FC236}">
                <a16:creationId xmlns:a16="http://schemas.microsoft.com/office/drawing/2014/main" id="{FFDDFD8A-7D16-4145-A971-BF889FFCD585}"/>
              </a:ext>
            </a:extLst>
          </p:cNvPr>
          <p:cNvSpPr>
            <a:spLocks noGrp="1"/>
          </p:cNvSpPr>
          <p:nvPr>
            <p:ph type="body" sz="quarter" idx="12"/>
          </p:nvPr>
        </p:nvSpPr>
        <p:spPr>
          <a:xfrm>
            <a:off x="533400" y="1066800"/>
            <a:ext cx="8031162" cy="732508"/>
          </a:xfrm>
        </p:spPr>
        <p:txBody>
          <a:bodyPr/>
          <a:lstStyle/>
          <a:p>
            <a:r>
              <a:rPr lang="en-GB" dirty="0"/>
              <a:t>A connection can be seen between AOs and Blooms Taxonomy</a:t>
            </a:r>
          </a:p>
          <a:p>
            <a:endParaRPr lang="en-GB" dirty="0"/>
          </a:p>
          <a:p>
            <a:endParaRPr lang="en-GB" dirty="0"/>
          </a:p>
        </p:txBody>
      </p:sp>
      <p:pic>
        <p:nvPicPr>
          <p:cNvPr id="4" name="Picture 3">
            <a:extLst>
              <a:ext uri="{FF2B5EF4-FFF2-40B4-BE49-F238E27FC236}">
                <a16:creationId xmlns:a16="http://schemas.microsoft.com/office/drawing/2014/main" id="{DE66F816-89F2-4151-A90E-8C481761C457}"/>
              </a:ext>
            </a:extLst>
          </p:cNvPr>
          <p:cNvPicPr>
            <a:picLocks noChangeAspect="1"/>
          </p:cNvPicPr>
          <p:nvPr/>
        </p:nvPicPr>
        <p:blipFill>
          <a:blip r:embed="rId3"/>
          <a:stretch>
            <a:fillRect/>
          </a:stretch>
        </p:blipFill>
        <p:spPr>
          <a:xfrm>
            <a:off x="1475656" y="1419622"/>
            <a:ext cx="4809694" cy="3449764"/>
          </a:xfrm>
          <a:prstGeom prst="rect">
            <a:avLst/>
          </a:prstGeom>
        </p:spPr>
      </p:pic>
    </p:spTree>
    <p:extLst>
      <p:ext uri="{BB962C8B-B14F-4D97-AF65-F5344CB8AC3E}">
        <p14:creationId xmlns:p14="http://schemas.microsoft.com/office/powerpoint/2010/main" val="321367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4B8AF-C1EA-47FF-8171-BF69B99B31B6}"/>
              </a:ext>
            </a:extLst>
          </p:cNvPr>
          <p:cNvSpPr>
            <a:spLocks noGrp="1"/>
          </p:cNvSpPr>
          <p:nvPr>
            <p:ph type="body" sz="quarter" idx="10"/>
          </p:nvPr>
        </p:nvSpPr>
        <p:spPr/>
        <p:txBody>
          <a:bodyPr/>
          <a:lstStyle/>
          <a:p>
            <a:r>
              <a:rPr lang="en-GB" dirty="0"/>
              <a:t>Assessment Objectives</a:t>
            </a:r>
          </a:p>
        </p:txBody>
      </p:sp>
      <p:sp>
        <p:nvSpPr>
          <p:cNvPr id="3" name="Text Placeholder 2">
            <a:extLst>
              <a:ext uri="{FF2B5EF4-FFF2-40B4-BE49-F238E27FC236}">
                <a16:creationId xmlns:a16="http://schemas.microsoft.com/office/drawing/2014/main" id="{8B8AA1C0-43E2-46FF-AC59-BE203A88B19D}"/>
              </a:ext>
            </a:extLst>
          </p:cNvPr>
          <p:cNvSpPr>
            <a:spLocks noGrp="1"/>
          </p:cNvSpPr>
          <p:nvPr>
            <p:ph type="body" sz="quarter" idx="12"/>
          </p:nvPr>
        </p:nvSpPr>
        <p:spPr>
          <a:xfrm>
            <a:off x="533400" y="1066800"/>
            <a:ext cx="8031162" cy="1508105"/>
          </a:xfrm>
        </p:spPr>
        <p:txBody>
          <a:bodyPr/>
          <a:lstStyle/>
          <a:p>
            <a:pPr marL="457200" indent="-457200">
              <a:buFont typeface="Arial" panose="020B0604020202020204" pitchFamily="34" charset="0"/>
              <a:buChar char="•"/>
            </a:pPr>
            <a:r>
              <a:rPr lang="en-GB" dirty="0"/>
              <a:t>Assessment Objectives may blend the Bloom words</a:t>
            </a:r>
          </a:p>
          <a:p>
            <a:pPr marL="457200" indent="-457200">
              <a:buFont typeface="Arial" panose="020B0604020202020204" pitchFamily="34" charset="0"/>
              <a:buChar char="•"/>
            </a:pPr>
            <a:r>
              <a:rPr lang="en-GB" dirty="0"/>
              <a:t>Some assessment objectives may mix </a:t>
            </a:r>
            <a:r>
              <a:rPr lang="en-GB" b="1" dirty="0"/>
              <a:t>skills</a:t>
            </a:r>
            <a:r>
              <a:rPr lang="en-GB" dirty="0"/>
              <a:t> and understanding</a:t>
            </a:r>
          </a:p>
          <a:p>
            <a:pPr marL="457200" indent="-457200">
              <a:buFont typeface="Arial" panose="020B0604020202020204" pitchFamily="34" charset="0"/>
              <a:buChar char="•"/>
            </a:pPr>
            <a:r>
              <a:rPr lang="en-GB" dirty="0"/>
              <a:t>AOs are set by Ofqual</a:t>
            </a:r>
          </a:p>
          <a:p>
            <a:pPr marL="457200" indent="-457200">
              <a:buFont typeface="Arial" panose="020B0604020202020204" pitchFamily="34" charset="0"/>
              <a:buChar char="•"/>
            </a:pPr>
            <a:r>
              <a:rPr lang="en-GB" dirty="0"/>
              <a:t>Awarding Organisations must show how they fulfil the weightings of AOs across their exam papers</a:t>
            </a:r>
          </a:p>
          <a:p>
            <a:pPr marL="457200" indent="-457200">
              <a:buFont typeface="Arial" panose="020B0604020202020204" pitchFamily="34" charset="0"/>
              <a:buChar char="•"/>
            </a:pPr>
            <a:r>
              <a:rPr lang="en-GB" dirty="0"/>
              <a:t>The number of marks for each AO within an examination are consistent from year to year</a:t>
            </a:r>
          </a:p>
          <a:p>
            <a:endParaRPr lang="en-GB" dirty="0"/>
          </a:p>
        </p:txBody>
      </p:sp>
    </p:spTree>
    <p:extLst>
      <p:ext uri="{BB962C8B-B14F-4D97-AF65-F5344CB8AC3E}">
        <p14:creationId xmlns:p14="http://schemas.microsoft.com/office/powerpoint/2010/main" val="3392994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82CBF-A10B-4DBD-A739-6FF42C9D8C2B}"/>
              </a:ext>
            </a:extLst>
          </p:cNvPr>
          <p:cNvSpPr>
            <a:spLocks noGrp="1"/>
          </p:cNvSpPr>
          <p:nvPr>
            <p:ph type="body" sz="quarter" idx="10"/>
          </p:nvPr>
        </p:nvSpPr>
        <p:spPr/>
        <p:txBody>
          <a:bodyPr/>
          <a:lstStyle/>
          <a:p>
            <a:r>
              <a:rPr lang="en-GB" dirty="0"/>
              <a:t>Assessment Objectives in the Specification</a:t>
            </a:r>
          </a:p>
        </p:txBody>
      </p:sp>
      <p:sp>
        <p:nvSpPr>
          <p:cNvPr id="3" name="Text Placeholder 2">
            <a:extLst>
              <a:ext uri="{FF2B5EF4-FFF2-40B4-BE49-F238E27FC236}">
                <a16:creationId xmlns:a16="http://schemas.microsoft.com/office/drawing/2014/main" id="{8DC82A2E-8E05-421B-8B81-C151084C8D4E}"/>
              </a:ext>
            </a:extLst>
          </p:cNvPr>
          <p:cNvSpPr>
            <a:spLocks noGrp="1"/>
          </p:cNvSpPr>
          <p:nvPr>
            <p:ph type="body" sz="quarter" idx="12"/>
          </p:nvPr>
        </p:nvSpPr>
        <p:spPr>
          <a:xfrm>
            <a:off x="533400" y="1066800"/>
            <a:ext cx="8031162" cy="2025170"/>
          </a:xfrm>
        </p:spPr>
        <p:txBody>
          <a:bodyPr/>
          <a:lstStyle/>
          <a:p>
            <a:pPr marL="285750" indent="-285750">
              <a:buFont typeface="Arial" panose="020B0604020202020204" pitchFamily="34" charset="0"/>
              <a:buChar char="•"/>
            </a:pPr>
            <a:r>
              <a:rPr lang="en-GB" dirty="0"/>
              <a:t>Each assessment objective will have a weighting (%) for each paper</a:t>
            </a:r>
          </a:p>
          <a:p>
            <a:pPr marL="285750" indent="-285750">
              <a:buFont typeface="Arial" panose="020B0604020202020204" pitchFamily="34" charset="0"/>
              <a:buChar char="•"/>
            </a:pPr>
            <a:r>
              <a:rPr lang="en-GB" dirty="0"/>
              <a:t>Each assessment objective may be covered in one or more of the papers</a:t>
            </a:r>
          </a:p>
          <a:p>
            <a:pPr marL="285750" indent="-285750">
              <a:buFont typeface="Arial" panose="020B0604020202020204" pitchFamily="34" charset="0"/>
              <a:buChar char="•"/>
            </a:pPr>
            <a:r>
              <a:rPr lang="en-GB" dirty="0"/>
              <a:t>The percentage of each Assessment Objective is set by Ofqual (</a:t>
            </a:r>
            <a:r>
              <a:rPr lang="en-GB" dirty="0">
                <a:hlinkClick r:id="rId2"/>
              </a:rPr>
              <a:t>see here</a:t>
            </a:r>
            <a:r>
              <a:rPr lang="en-GB" dirty="0"/>
              <a:t>)</a:t>
            </a:r>
          </a:p>
          <a:p>
            <a:pPr marL="285750" indent="-285750">
              <a:buFont typeface="Arial" panose="020B0604020202020204" pitchFamily="34" charset="0"/>
              <a:buChar char="•"/>
            </a:pPr>
            <a:r>
              <a:rPr lang="en-GB" dirty="0"/>
              <a:t>They also set </a:t>
            </a:r>
            <a:r>
              <a:rPr lang="en-GB" b="1" dirty="0"/>
              <a:t>what</a:t>
            </a:r>
            <a:r>
              <a:rPr lang="en-GB" dirty="0"/>
              <a:t> the Assessment Objective is…</a:t>
            </a:r>
          </a:p>
          <a:p>
            <a:pPr marL="285750" indent="-285750">
              <a:buFont typeface="Arial" panose="020B0604020202020204" pitchFamily="34" charset="0"/>
              <a:buChar char="•"/>
            </a:pPr>
            <a:r>
              <a:rPr lang="en-GB" dirty="0"/>
              <a:t>Boards must meet the AO weightings and guidance set by Ofqual to be accredited</a:t>
            </a:r>
          </a:p>
          <a:p>
            <a:pPr marL="285750" indent="-285750">
              <a:buFont typeface="Arial" panose="020B0604020202020204" pitchFamily="34" charset="0"/>
              <a:buChar char="•"/>
            </a:pPr>
            <a:r>
              <a:rPr lang="en-GB" dirty="0"/>
              <a:t>Much more interest is being shown is specifying what goes into specifications by the government</a:t>
            </a:r>
          </a:p>
          <a:p>
            <a:pPr marL="285750" indent="-285750">
              <a:buFont typeface="Arial" panose="020B0604020202020204" pitchFamily="34" charset="0"/>
              <a:buChar char="•"/>
            </a:pPr>
            <a:r>
              <a:rPr lang="en-GB" dirty="0"/>
              <a:t>The detail in specifications is much more defined than before</a:t>
            </a:r>
          </a:p>
          <a:p>
            <a:endParaRPr lang="en-GB" dirty="0"/>
          </a:p>
        </p:txBody>
      </p:sp>
    </p:spTree>
    <p:extLst>
      <p:ext uri="{BB962C8B-B14F-4D97-AF65-F5344CB8AC3E}">
        <p14:creationId xmlns:p14="http://schemas.microsoft.com/office/powerpoint/2010/main" val="3866353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5D2E49-03C7-4BFC-BC26-88C874E92935}"/>
              </a:ext>
            </a:extLst>
          </p:cNvPr>
          <p:cNvSpPr>
            <a:spLocks noGrp="1"/>
          </p:cNvSpPr>
          <p:nvPr>
            <p:ph type="body" sz="quarter" idx="10"/>
          </p:nvPr>
        </p:nvSpPr>
        <p:spPr/>
        <p:txBody>
          <a:bodyPr/>
          <a:lstStyle/>
          <a:p>
            <a:r>
              <a:rPr lang="en-GB" dirty="0"/>
              <a:t>Comparability of outcomes</a:t>
            </a:r>
          </a:p>
        </p:txBody>
      </p:sp>
      <p:sp>
        <p:nvSpPr>
          <p:cNvPr id="3" name="Text Placeholder 2">
            <a:extLst>
              <a:ext uri="{FF2B5EF4-FFF2-40B4-BE49-F238E27FC236}">
                <a16:creationId xmlns:a16="http://schemas.microsoft.com/office/drawing/2014/main" id="{6DC9627F-EB2B-48EE-986D-D8C0282523D2}"/>
              </a:ext>
            </a:extLst>
          </p:cNvPr>
          <p:cNvSpPr>
            <a:spLocks noGrp="1"/>
          </p:cNvSpPr>
          <p:nvPr>
            <p:ph type="body" sz="quarter" idx="12"/>
          </p:nvPr>
        </p:nvSpPr>
        <p:spPr>
          <a:xfrm>
            <a:off x="533400" y="1066800"/>
            <a:ext cx="8031162" cy="2757678"/>
          </a:xfrm>
        </p:spPr>
        <p:txBody>
          <a:bodyPr/>
          <a:lstStyle/>
          <a:p>
            <a:r>
              <a:rPr lang="en-GB" i="1" dirty="0">
                <a:latin typeface="Arial" panose="020B0604020202020204" pitchFamily="34" charset="0"/>
                <a:cs typeface="Arial" panose="020B0604020202020204" pitchFamily="34" charset="0"/>
              </a:rPr>
              <a:t>“The extent to which marks, grades or results are equivalent between centres, between boards and over time.”</a:t>
            </a:r>
          </a:p>
          <a:p>
            <a:endParaRPr lang="en-GB" dirty="0"/>
          </a:p>
          <a:p>
            <a:pPr marL="285750" indent="-285750">
              <a:buFont typeface="Arial" panose="020B0604020202020204" pitchFamily="34" charset="0"/>
              <a:buChar char="•"/>
            </a:pPr>
            <a:r>
              <a:rPr lang="en-GB" dirty="0"/>
              <a:t>Each board’s grades should be comparable</a:t>
            </a:r>
          </a:p>
          <a:p>
            <a:pPr marL="285750" indent="-285750">
              <a:buFont typeface="Arial" panose="020B0604020202020204" pitchFamily="34" charset="0"/>
              <a:buChar char="•"/>
            </a:pPr>
            <a:r>
              <a:rPr lang="en-GB" dirty="0"/>
              <a:t>What if they were not?</a:t>
            </a:r>
          </a:p>
          <a:p>
            <a:pPr marL="285750" indent="-285750">
              <a:buFont typeface="Arial" panose="020B0604020202020204" pitchFamily="34" charset="0"/>
              <a:buChar char="•"/>
            </a:pPr>
            <a:r>
              <a:rPr lang="en-GB" dirty="0"/>
              <a:t>Comparability is regulated by Ofqual</a:t>
            </a:r>
          </a:p>
          <a:p>
            <a:pPr marL="285750" indent="-285750">
              <a:buFont typeface="Arial" panose="020B0604020202020204" pitchFamily="34" charset="0"/>
              <a:buChar char="•"/>
            </a:pPr>
            <a:r>
              <a:rPr lang="en-GB" dirty="0"/>
              <a:t>There is a </a:t>
            </a:r>
            <a:r>
              <a:rPr lang="en-GB" dirty="0">
                <a:hlinkClick r:id="rId3"/>
              </a:rPr>
              <a:t>paper here</a:t>
            </a:r>
            <a:r>
              <a:rPr lang="en-GB" dirty="0"/>
              <a:t> that discusses comparability:</a:t>
            </a:r>
          </a:p>
          <a:p>
            <a:pPr marL="742950" lvl="1" indent="-285750">
              <a:buFont typeface="Arial" panose="020B0604020202020204" pitchFamily="34" charset="0"/>
              <a:buChar char="•"/>
            </a:pPr>
            <a:r>
              <a:rPr lang="en-GB" dirty="0"/>
              <a:t>Between centres</a:t>
            </a:r>
          </a:p>
          <a:p>
            <a:pPr marL="742950" lvl="1" indent="-285750">
              <a:buFont typeface="Arial" panose="020B0604020202020204" pitchFamily="34" charset="0"/>
              <a:buChar char="•"/>
            </a:pPr>
            <a:r>
              <a:rPr lang="en-GB" dirty="0"/>
              <a:t>Between boards</a:t>
            </a:r>
          </a:p>
          <a:p>
            <a:pPr marL="742950" lvl="1" indent="-285750">
              <a:buFont typeface="Arial" panose="020B0604020202020204" pitchFamily="34" charset="0"/>
              <a:buChar char="•"/>
            </a:pPr>
            <a:r>
              <a:rPr lang="en-GB" dirty="0"/>
              <a:t>Over time</a:t>
            </a:r>
            <a:endParaRPr lang="en-US" dirty="0"/>
          </a:p>
          <a:p>
            <a:endParaRPr lang="en-GB" dirty="0"/>
          </a:p>
        </p:txBody>
      </p:sp>
    </p:spTree>
    <p:extLst>
      <p:ext uri="{BB962C8B-B14F-4D97-AF65-F5344CB8AC3E}">
        <p14:creationId xmlns:p14="http://schemas.microsoft.com/office/powerpoint/2010/main" val="763094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EED12-14CC-4EA4-A1C7-3C7E59BA21E2}"/>
              </a:ext>
            </a:extLst>
          </p:cNvPr>
          <p:cNvSpPr>
            <a:spLocks noGrp="1"/>
          </p:cNvSpPr>
          <p:nvPr>
            <p:ph type="body" sz="quarter" idx="10"/>
          </p:nvPr>
        </p:nvSpPr>
        <p:spPr/>
        <p:txBody>
          <a:bodyPr/>
          <a:lstStyle/>
          <a:p>
            <a:r>
              <a:rPr lang="en-GB" dirty="0"/>
              <a:t>Review – key terms in assessment</a:t>
            </a:r>
          </a:p>
        </p:txBody>
      </p:sp>
      <p:sp>
        <p:nvSpPr>
          <p:cNvPr id="3" name="Text Placeholder 2">
            <a:extLst>
              <a:ext uri="{FF2B5EF4-FFF2-40B4-BE49-F238E27FC236}">
                <a16:creationId xmlns:a16="http://schemas.microsoft.com/office/drawing/2014/main" id="{DC82A5B4-77ED-4D0E-B991-F2397D475B72}"/>
              </a:ext>
            </a:extLst>
          </p:cNvPr>
          <p:cNvSpPr>
            <a:spLocks noGrp="1"/>
          </p:cNvSpPr>
          <p:nvPr>
            <p:ph type="body" sz="quarter" idx="12"/>
          </p:nvPr>
        </p:nvSpPr>
        <p:spPr>
          <a:xfrm>
            <a:off x="533400" y="1066800"/>
            <a:ext cx="8031162" cy="3813352"/>
          </a:xfrm>
        </p:spPr>
        <p:txBody>
          <a:bodyPr/>
          <a:lstStyle/>
          <a:p>
            <a:pPr lvl="0">
              <a:spcBef>
                <a:spcPts val="0"/>
              </a:spcBef>
            </a:pPr>
            <a:r>
              <a:rPr lang="en-GB" sz="1100" b="1" dirty="0">
                <a:solidFill>
                  <a:prstClr val="black"/>
                </a:solidFill>
              </a:rPr>
              <a:t>Comparability: </a:t>
            </a:r>
            <a:r>
              <a:rPr lang="en-GB" sz="1100" dirty="0">
                <a:solidFill>
                  <a:prstClr val="black"/>
                </a:solidFill>
              </a:rPr>
              <a:t>The extent to which marks, grades or results are equivalent between centres, between boards 	       and over time. </a:t>
            </a:r>
          </a:p>
          <a:p>
            <a:pPr lvl="0">
              <a:spcBef>
                <a:spcPts val="0"/>
              </a:spcBef>
            </a:pPr>
            <a:endParaRPr lang="en-GB" sz="1100" dirty="0">
              <a:solidFill>
                <a:prstClr val="black"/>
              </a:solidFill>
            </a:endParaRPr>
          </a:p>
          <a:p>
            <a:pPr lvl="0">
              <a:spcBef>
                <a:spcPts val="0"/>
              </a:spcBef>
            </a:pPr>
            <a:r>
              <a:rPr lang="en-GB" sz="1100" b="1" dirty="0">
                <a:solidFill>
                  <a:prstClr val="black"/>
                </a:solidFill>
              </a:rPr>
              <a:t>Fairness: </a:t>
            </a:r>
            <a:r>
              <a:rPr lang="en-GB" sz="1100" dirty="0">
                <a:solidFill>
                  <a:prstClr val="black"/>
                </a:solidFill>
              </a:rPr>
              <a:t>Assessment should not discriminate on grounds that are irrelevant to the achievement of the outcome.</a:t>
            </a:r>
          </a:p>
          <a:p>
            <a:pPr lvl="0">
              <a:spcBef>
                <a:spcPts val="0"/>
              </a:spcBef>
            </a:pPr>
            <a:endParaRPr lang="en-GB" sz="1100" dirty="0">
              <a:solidFill>
                <a:prstClr val="black"/>
              </a:solidFill>
            </a:endParaRPr>
          </a:p>
          <a:p>
            <a:pPr lvl="0">
              <a:spcBef>
                <a:spcPts val="0"/>
              </a:spcBef>
            </a:pPr>
            <a:r>
              <a:rPr lang="en-GB" sz="1100" b="1" dirty="0">
                <a:solidFill>
                  <a:prstClr val="black"/>
                </a:solidFill>
              </a:rPr>
              <a:t>Impact</a:t>
            </a:r>
            <a:r>
              <a:rPr lang="en-GB" sz="1100" dirty="0">
                <a:solidFill>
                  <a:prstClr val="black"/>
                </a:solidFill>
              </a:rPr>
              <a:t>: The effect created by a test, in terms of influence on general education processes, and of the individuals who are affected.</a:t>
            </a:r>
          </a:p>
          <a:p>
            <a:pPr lvl="0">
              <a:spcBef>
                <a:spcPts val="0"/>
              </a:spcBef>
            </a:pPr>
            <a:endParaRPr lang="en-GB" sz="1100" dirty="0">
              <a:solidFill>
                <a:prstClr val="black"/>
              </a:solidFill>
            </a:endParaRPr>
          </a:p>
          <a:p>
            <a:pPr lvl="0">
              <a:spcBef>
                <a:spcPts val="0"/>
              </a:spcBef>
            </a:pPr>
            <a:r>
              <a:rPr lang="en-GB" sz="1100" b="1" dirty="0">
                <a:solidFill>
                  <a:prstClr val="black"/>
                </a:solidFill>
              </a:rPr>
              <a:t>Practicality</a:t>
            </a:r>
            <a:r>
              <a:rPr lang="en-GB" sz="1100" dirty="0">
                <a:solidFill>
                  <a:prstClr val="black"/>
                </a:solidFill>
              </a:rPr>
              <a:t>: The ease of organisation and arrangements associated with implementing the test.</a:t>
            </a:r>
          </a:p>
          <a:p>
            <a:pPr lvl="0">
              <a:spcBef>
                <a:spcPts val="0"/>
              </a:spcBef>
            </a:pPr>
            <a:endParaRPr lang="en-GB" sz="1100" dirty="0">
              <a:solidFill>
                <a:prstClr val="black"/>
              </a:solidFill>
            </a:endParaRPr>
          </a:p>
          <a:p>
            <a:pPr lvl="0">
              <a:spcBef>
                <a:spcPts val="0"/>
              </a:spcBef>
            </a:pPr>
            <a:r>
              <a:rPr lang="en-GB" sz="1100" b="1" dirty="0">
                <a:solidFill>
                  <a:prstClr val="black"/>
                </a:solidFill>
              </a:rPr>
              <a:t>Reliability</a:t>
            </a:r>
            <a:r>
              <a:rPr lang="en-GB" sz="1100" dirty="0">
                <a:solidFill>
                  <a:prstClr val="black"/>
                </a:solidFill>
              </a:rPr>
              <a:t>:</a:t>
            </a:r>
          </a:p>
          <a:p>
            <a:pPr marL="800100" lvl="1" indent="-342900">
              <a:spcBef>
                <a:spcPts val="0"/>
              </a:spcBef>
              <a:buFont typeface="+mj-lt"/>
              <a:buAutoNum type="arabicPeriod"/>
            </a:pPr>
            <a:r>
              <a:rPr lang="en-GB" sz="1100" dirty="0">
                <a:solidFill>
                  <a:prstClr val="black"/>
                </a:solidFill>
              </a:rPr>
              <a:t>The extent to which assessment results are an accurate measurement of the candidates' demonstration of the  abilities specified by the assessment criteria. (QCA)</a:t>
            </a:r>
          </a:p>
          <a:p>
            <a:pPr marL="800100" lvl="1" indent="-342900">
              <a:spcBef>
                <a:spcPts val="0"/>
              </a:spcBef>
              <a:buFont typeface="+mj-lt"/>
              <a:buAutoNum type="arabicPeriod"/>
            </a:pPr>
            <a:r>
              <a:rPr lang="en-GB" sz="1100" dirty="0">
                <a:solidFill>
                  <a:prstClr val="black"/>
                </a:solidFill>
              </a:rPr>
              <a:t>The consistency or stability of the measures from a test. The more reliable a test is, the less random error it contains.</a:t>
            </a:r>
          </a:p>
          <a:p>
            <a:pPr marL="342900" lvl="0" indent="-342900">
              <a:spcBef>
                <a:spcPts val="0"/>
              </a:spcBef>
              <a:buFont typeface="+mj-lt"/>
              <a:buAutoNum type="arabicPeriod"/>
            </a:pPr>
            <a:endParaRPr lang="en-GB" sz="1100" dirty="0">
              <a:solidFill>
                <a:prstClr val="black"/>
              </a:solidFill>
            </a:endParaRPr>
          </a:p>
          <a:p>
            <a:pPr lvl="0">
              <a:spcBef>
                <a:spcPts val="0"/>
              </a:spcBef>
            </a:pPr>
            <a:r>
              <a:rPr lang="en-GB" sz="1100" b="1" dirty="0">
                <a:solidFill>
                  <a:prstClr val="black"/>
                </a:solidFill>
              </a:rPr>
              <a:t>Standard</a:t>
            </a:r>
            <a:r>
              <a:rPr lang="en-GB" sz="1100" dirty="0">
                <a:solidFill>
                  <a:prstClr val="black"/>
                </a:solidFill>
              </a:rPr>
              <a:t>: The criteria for success at a particular level.</a:t>
            </a:r>
          </a:p>
          <a:p>
            <a:pPr lvl="0">
              <a:spcBef>
                <a:spcPts val="0"/>
              </a:spcBef>
            </a:pPr>
            <a:endParaRPr lang="en-GB" sz="1100" dirty="0">
              <a:solidFill>
                <a:prstClr val="black"/>
              </a:solidFill>
            </a:endParaRPr>
          </a:p>
          <a:p>
            <a:pPr lvl="0">
              <a:spcBef>
                <a:spcPts val="0"/>
              </a:spcBef>
            </a:pPr>
            <a:r>
              <a:rPr lang="en-GB" sz="1100" b="1" dirty="0">
                <a:solidFill>
                  <a:prstClr val="black"/>
                </a:solidFill>
              </a:rPr>
              <a:t>Validity</a:t>
            </a:r>
            <a:r>
              <a:rPr lang="en-GB" sz="1100" dirty="0">
                <a:solidFill>
                  <a:prstClr val="black"/>
                </a:solidFill>
              </a:rPr>
              <a:t>:</a:t>
            </a:r>
          </a:p>
          <a:p>
            <a:pPr marL="800100" lvl="1" indent="-342900">
              <a:spcBef>
                <a:spcPts val="0"/>
              </a:spcBef>
              <a:buFont typeface="+mj-lt"/>
              <a:buAutoNum type="arabicPeriod"/>
            </a:pPr>
            <a:r>
              <a:rPr lang="en-GB" sz="1100" dirty="0">
                <a:solidFill>
                  <a:prstClr val="black"/>
                </a:solidFill>
              </a:rPr>
              <a:t>The fitness of purpose of an assessment tool or scheme. (QCA) </a:t>
            </a:r>
          </a:p>
          <a:p>
            <a:pPr marL="800100" lvl="1" indent="-342900">
              <a:spcBef>
                <a:spcPts val="0"/>
              </a:spcBef>
              <a:buFont typeface="+mj-lt"/>
              <a:buAutoNum type="arabicPeriod"/>
            </a:pPr>
            <a:r>
              <a:rPr lang="en-GB" sz="1100" dirty="0">
                <a:solidFill>
                  <a:prstClr val="black"/>
                </a:solidFill>
              </a:rPr>
              <a:t>The extent to which an assessment activity actually measures what it sets out to measure. </a:t>
            </a:r>
          </a:p>
          <a:p>
            <a:pPr marL="800100" lvl="1" indent="-342900">
              <a:spcBef>
                <a:spcPts val="0"/>
              </a:spcBef>
              <a:buFont typeface="+mj-lt"/>
              <a:buAutoNum type="arabicPeriod"/>
            </a:pPr>
            <a:r>
              <a:rPr lang="en-GB" sz="1100" dirty="0">
                <a:solidFill>
                  <a:prstClr val="black"/>
                </a:solidFill>
              </a:rPr>
              <a:t>The extent to which scores on a test enable inferences to be made which are appropriate, meaningful and useful, given the purpose of the test. </a:t>
            </a:r>
          </a:p>
          <a:p>
            <a:endParaRPr lang="en-GB" dirty="0"/>
          </a:p>
        </p:txBody>
      </p:sp>
    </p:spTree>
    <p:extLst>
      <p:ext uri="{BB962C8B-B14F-4D97-AF65-F5344CB8AC3E}">
        <p14:creationId xmlns:p14="http://schemas.microsoft.com/office/powerpoint/2010/main" val="288351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F3AE66-206E-426F-91E5-1BAB8F44E685}"/>
              </a:ext>
            </a:extLst>
          </p:cNvPr>
          <p:cNvSpPr>
            <a:spLocks noGrp="1"/>
          </p:cNvSpPr>
          <p:nvPr>
            <p:ph type="body" sz="quarter" idx="10"/>
          </p:nvPr>
        </p:nvSpPr>
        <p:spPr/>
        <p:txBody>
          <a:bodyPr/>
          <a:lstStyle/>
          <a:p>
            <a:r>
              <a:rPr lang="en-GB" dirty="0"/>
              <a:t>Plenary</a:t>
            </a:r>
          </a:p>
        </p:txBody>
      </p:sp>
      <p:sp>
        <p:nvSpPr>
          <p:cNvPr id="3" name="Text Placeholder 2">
            <a:extLst>
              <a:ext uri="{FF2B5EF4-FFF2-40B4-BE49-F238E27FC236}">
                <a16:creationId xmlns:a16="http://schemas.microsoft.com/office/drawing/2014/main" id="{F49FB102-79A4-49F5-B55A-4FA1D8395B00}"/>
              </a:ext>
            </a:extLst>
          </p:cNvPr>
          <p:cNvSpPr>
            <a:spLocks noGrp="1"/>
          </p:cNvSpPr>
          <p:nvPr>
            <p:ph type="body" sz="quarter" idx="12"/>
          </p:nvPr>
        </p:nvSpPr>
        <p:spPr>
          <a:xfrm>
            <a:off x="533400" y="1066800"/>
            <a:ext cx="8031162" cy="2800767"/>
          </a:xfrm>
        </p:spPr>
        <p:txBody>
          <a:bodyPr/>
          <a:lstStyle/>
          <a:p>
            <a:r>
              <a:rPr lang="en-GB" dirty="0"/>
              <a:t>What do you think are the best types of assessment for your subject? Why?</a:t>
            </a:r>
          </a:p>
          <a:p>
            <a:endParaRPr lang="en-GB" dirty="0"/>
          </a:p>
          <a:p>
            <a:r>
              <a:rPr lang="en-GB" dirty="0"/>
              <a:t>Think about types of question and qualification design including:</a:t>
            </a:r>
          </a:p>
          <a:p>
            <a:pPr marL="342900" indent="-342900">
              <a:buFont typeface="Arial" panose="020B0604020202020204" pitchFamily="34" charset="0"/>
              <a:buChar char="•"/>
            </a:pPr>
            <a:r>
              <a:rPr lang="en-GB" dirty="0"/>
              <a:t>Multiple choice questions</a:t>
            </a:r>
          </a:p>
          <a:p>
            <a:pPr marL="342900" indent="-342900">
              <a:buFont typeface="Arial" panose="020B0604020202020204" pitchFamily="34" charset="0"/>
              <a:buChar char="•"/>
            </a:pPr>
            <a:r>
              <a:rPr lang="en-GB" dirty="0"/>
              <a:t>Structured questions</a:t>
            </a:r>
          </a:p>
          <a:p>
            <a:pPr marL="342900" indent="-342900">
              <a:buFont typeface="Arial" panose="020B0604020202020204" pitchFamily="34" charset="0"/>
              <a:buChar char="•"/>
            </a:pPr>
            <a:r>
              <a:rPr lang="en-GB" dirty="0"/>
              <a:t>Essay questions</a:t>
            </a:r>
          </a:p>
          <a:p>
            <a:pPr marL="342900" indent="-342900">
              <a:buFont typeface="Arial" panose="020B0604020202020204" pitchFamily="34" charset="0"/>
              <a:buChar char="•"/>
            </a:pPr>
            <a:r>
              <a:rPr lang="en-GB" dirty="0"/>
              <a:t>Linear assessment</a:t>
            </a:r>
          </a:p>
          <a:p>
            <a:pPr marL="342900" indent="-342900">
              <a:buFont typeface="Arial" panose="020B0604020202020204" pitchFamily="34" charset="0"/>
              <a:buChar char="•"/>
            </a:pPr>
            <a:r>
              <a:rPr lang="en-GB" dirty="0"/>
              <a:t>Modular assessment</a:t>
            </a:r>
          </a:p>
          <a:p>
            <a:pPr marL="342900" indent="-342900">
              <a:buFont typeface="Arial" panose="020B0604020202020204" pitchFamily="34" charset="0"/>
              <a:buChar char="•"/>
            </a:pPr>
            <a:r>
              <a:rPr lang="en-GB" dirty="0"/>
              <a:t>Examinations</a:t>
            </a:r>
          </a:p>
          <a:p>
            <a:pPr marL="342900" indent="-342900">
              <a:buFont typeface="Arial" panose="020B0604020202020204" pitchFamily="34" charset="0"/>
              <a:buChar char="•"/>
            </a:pPr>
            <a:r>
              <a:rPr lang="en-GB" dirty="0"/>
              <a:t>Non exam assessment</a:t>
            </a:r>
          </a:p>
          <a:p>
            <a:endParaRPr lang="en-GB" dirty="0"/>
          </a:p>
        </p:txBody>
      </p:sp>
    </p:spTree>
    <p:extLst>
      <p:ext uri="{BB962C8B-B14F-4D97-AF65-F5344CB8AC3E}">
        <p14:creationId xmlns:p14="http://schemas.microsoft.com/office/powerpoint/2010/main" val="364694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Slide title</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473976"/>
          </a:xfrm>
        </p:spPr>
        <p:txBody>
          <a:bodyPr/>
          <a:lstStyle/>
          <a:p>
            <a:pPr marL="285750" indent="-285750">
              <a:buFont typeface="Arial" panose="020B0604020202020204" pitchFamily="34" charset="0"/>
              <a:buChar char="•"/>
            </a:pPr>
            <a:r>
              <a:rPr lang="en-US" dirty="0"/>
              <a:t>Content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152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9D2832-10A1-CE47-BEA6-1B12D479DBD3}"/>
              </a:ext>
            </a:extLst>
          </p:cNvPr>
          <p:cNvSpPr>
            <a:spLocks noGrp="1"/>
          </p:cNvSpPr>
          <p:nvPr>
            <p:ph type="body" sz="quarter" idx="10"/>
          </p:nvPr>
        </p:nvSpPr>
        <p:spPr>
          <a:xfrm>
            <a:off x="533401" y="438150"/>
            <a:ext cx="8031163" cy="744819"/>
          </a:xfrm>
        </p:spPr>
        <p:txBody>
          <a:bodyPr/>
          <a:lstStyle/>
          <a:p>
            <a:r>
              <a:rPr lang="en-US" dirty="0"/>
              <a:t>Slide title</a:t>
            </a:r>
          </a:p>
          <a:p>
            <a:endParaRPr lang="en-US" dirty="0"/>
          </a:p>
        </p:txBody>
      </p:sp>
      <p:sp>
        <p:nvSpPr>
          <p:cNvPr id="3" name="Text Placeholder 2">
            <a:extLst>
              <a:ext uri="{FF2B5EF4-FFF2-40B4-BE49-F238E27FC236}">
                <a16:creationId xmlns:a16="http://schemas.microsoft.com/office/drawing/2014/main" id="{71EDB53F-03C3-A94B-98EF-4033577CCAD8}"/>
              </a:ext>
            </a:extLst>
          </p:cNvPr>
          <p:cNvSpPr>
            <a:spLocks noGrp="1"/>
          </p:cNvSpPr>
          <p:nvPr>
            <p:ph type="body" sz="quarter" idx="12"/>
          </p:nvPr>
        </p:nvSpPr>
        <p:spPr/>
        <p:txBody>
          <a:bodyPr/>
          <a:lstStyle/>
          <a:p>
            <a:r>
              <a:rPr lang="en-US" dirty="0"/>
              <a:t>Content</a:t>
            </a:r>
          </a:p>
        </p:txBody>
      </p:sp>
      <p:sp>
        <p:nvSpPr>
          <p:cNvPr id="4" name="Text Placeholder 3">
            <a:extLst>
              <a:ext uri="{FF2B5EF4-FFF2-40B4-BE49-F238E27FC236}">
                <a16:creationId xmlns:a16="http://schemas.microsoft.com/office/drawing/2014/main" id="{34ECC6B5-6075-FA4B-A238-50D8E33672B3}"/>
              </a:ext>
            </a:extLst>
          </p:cNvPr>
          <p:cNvSpPr>
            <a:spLocks noGrp="1"/>
          </p:cNvSpPr>
          <p:nvPr>
            <p:ph type="body" sz="quarter" idx="13"/>
          </p:nvPr>
        </p:nvSpPr>
        <p:spPr/>
        <p:txBody>
          <a:bodyPr/>
          <a:lstStyle/>
          <a:p>
            <a:r>
              <a:rPr lang="en-US" dirty="0"/>
              <a:t>Content</a:t>
            </a:r>
          </a:p>
        </p:txBody>
      </p:sp>
    </p:spTree>
    <p:extLst>
      <p:ext uri="{BB962C8B-B14F-4D97-AF65-F5344CB8AC3E}">
        <p14:creationId xmlns:p14="http://schemas.microsoft.com/office/powerpoint/2010/main" val="336151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Different types of assessment</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197525"/>
          </a:xfrm>
        </p:spPr>
        <p:txBody>
          <a:bodyPr/>
          <a:lstStyle/>
          <a:p>
            <a:pPr marL="285750" indent="-285750">
              <a:buFont typeface="Arial" panose="020B0604020202020204" pitchFamily="34" charset="0"/>
              <a:buChar char="•"/>
            </a:pPr>
            <a:r>
              <a:rPr lang="en-US" dirty="0"/>
              <a:t>There are two different types of assessment:</a:t>
            </a:r>
          </a:p>
          <a:p>
            <a:pPr marL="285750" indent="-285750">
              <a:buFont typeface="Arial" panose="020B0604020202020204" pitchFamily="34" charset="0"/>
              <a:buChar char="•"/>
            </a:pPr>
            <a:endParaRPr lang="en-US" dirty="0"/>
          </a:p>
          <a:p>
            <a:pPr marL="971550" lvl="2" indent="-285750">
              <a:buFont typeface="Arial" panose="020B0604020202020204" pitchFamily="34" charset="0"/>
              <a:buChar char="•"/>
            </a:pPr>
            <a:r>
              <a:rPr lang="en-US" dirty="0"/>
              <a:t>Summative assessment – assesses learning at the end of a course of study – GCSE, A Level, degree etc.</a:t>
            </a:r>
          </a:p>
          <a:p>
            <a:pPr marL="971550" lvl="2" indent="-285750">
              <a:buFont typeface="Arial" panose="020B0604020202020204" pitchFamily="34" charset="0"/>
              <a:buChar char="•"/>
            </a:pPr>
            <a:r>
              <a:rPr lang="en-US" dirty="0"/>
              <a:t>Formative assessment – ongoing assessment during a course of study in order to focus teaching on improvement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summative assessment that we are largely concerned with here.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9063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A55B2F7-92EB-D445-92C2-1F2C2B3886A7}"/>
              </a:ext>
            </a:extLst>
          </p:cNvPr>
          <p:cNvSpPr>
            <a:spLocks noGrp="1"/>
          </p:cNvSpPr>
          <p:nvPr>
            <p:ph type="pic" sz="quarter" idx="11"/>
          </p:nvPr>
        </p:nvSpPr>
        <p:spPr/>
      </p:sp>
      <p:sp>
        <p:nvSpPr>
          <p:cNvPr id="3" name="Text Placeholder 2">
            <a:extLst>
              <a:ext uri="{FF2B5EF4-FFF2-40B4-BE49-F238E27FC236}">
                <a16:creationId xmlns:a16="http://schemas.microsoft.com/office/drawing/2014/main" id="{ED6D0B86-A154-5C44-AE21-10BE4DE0762A}"/>
              </a:ext>
            </a:extLst>
          </p:cNvPr>
          <p:cNvSpPr>
            <a:spLocks noGrp="1"/>
          </p:cNvSpPr>
          <p:nvPr>
            <p:ph type="body" sz="quarter" idx="10"/>
          </p:nvPr>
        </p:nvSpPr>
        <p:spPr>
          <a:xfrm>
            <a:off x="838200" y="4486265"/>
            <a:ext cx="3733800" cy="657236"/>
          </a:xfrm>
        </p:spPr>
        <p:txBody>
          <a:bodyPr/>
          <a:lstStyle/>
          <a:p>
            <a:r>
              <a:rPr lang="en-US" dirty="0"/>
              <a:t>Quote text</a:t>
            </a:r>
          </a:p>
        </p:txBody>
      </p:sp>
    </p:spTree>
    <p:extLst>
      <p:ext uri="{BB962C8B-B14F-4D97-AF65-F5344CB8AC3E}">
        <p14:creationId xmlns:p14="http://schemas.microsoft.com/office/powerpoint/2010/main" val="113629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1F640A-AA3A-6C42-829A-5DA8F361D1C4}"/>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50582743-0614-A845-AB85-FEBEDA7FB1EC}"/>
              </a:ext>
            </a:extLst>
          </p:cNvPr>
          <p:cNvSpPr>
            <a:spLocks noGrp="1"/>
          </p:cNvSpPr>
          <p:nvPr>
            <p:ph type="body" sz="quarter" idx="13"/>
          </p:nvPr>
        </p:nvSpPr>
        <p:spPr/>
        <p:txBody>
          <a:bodyPr/>
          <a:lstStyle/>
          <a:p>
            <a:r>
              <a:rPr lang="en-US" dirty="0"/>
              <a:t>Content</a:t>
            </a:r>
          </a:p>
        </p:txBody>
      </p:sp>
      <p:sp>
        <p:nvSpPr>
          <p:cNvPr id="4" name="Chart Placeholder 3">
            <a:extLst>
              <a:ext uri="{FF2B5EF4-FFF2-40B4-BE49-F238E27FC236}">
                <a16:creationId xmlns:a16="http://schemas.microsoft.com/office/drawing/2014/main" id="{A31A90A9-2C01-2D48-90C9-E1DBA810B09C}"/>
              </a:ext>
            </a:extLst>
          </p:cNvPr>
          <p:cNvSpPr>
            <a:spLocks noGrp="1"/>
          </p:cNvSpPr>
          <p:nvPr>
            <p:ph type="chart" sz="quarter" idx="16"/>
          </p:nvPr>
        </p:nvSpPr>
        <p:spPr/>
      </p:sp>
    </p:spTree>
    <p:extLst>
      <p:ext uri="{BB962C8B-B14F-4D97-AF65-F5344CB8AC3E}">
        <p14:creationId xmlns:p14="http://schemas.microsoft.com/office/powerpoint/2010/main" val="163278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2DC1-E14F-BE4D-9E81-4C9881860540}"/>
              </a:ext>
            </a:extLst>
          </p:cNvPr>
          <p:cNvSpPr>
            <a:spLocks noGrp="1"/>
          </p:cNvSpPr>
          <p:nvPr>
            <p:ph type="title"/>
          </p:nvPr>
        </p:nvSpPr>
        <p:spPr/>
        <p:txBody>
          <a:bodyPr/>
          <a:lstStyle/>
          <a:p>
            <a:r>
              <a:rPr lang="en-US" dirty="0"/>
              <a:t>Quote text</a:t>
            </a:r>
          </a:p>
        </p:txBody>
      </p:sp>
    </p:spTree>
    <p:extLst>
      <p:ext uri="{BB962C8B-B14F-4D97-AF65-F5344CB8AC3E}">
        <p14:creationId xmlns:p14="http://schemas.microsoft.com/office/powerpoint/2010/main" val="635839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15EA-3FDD-664D-B7C1-911A1CFF5346}"/>
              </a:ext>
            </a:extLst>
          </p:cNvPr>
          <p:cNvSpPr>
            <a:spLocks noGrp="1"/>
          </p:cNvSpPr>
          <p:nvPr>
            <p:ph type="title"/>
          </p:nvPr>
        </p:nvSpPr>
        <p:spPr/>
        <p:txBody>
          <a:bodyPr/>
          <a:lstStyle/>
          <a:p>
            <a:r>
              <a:rPr lang="en-US" dirty="0"/>
              <a:t>Quote text</a:t>
            </a:r>
          </a:p>
        </p:txBody>
      </p:sp>
      <p:sp>
        <p:nvSpPr>
          <p:cNvPr id="3" name="Picture Placeholder 2">
            <a:extLst>
              <a:ext uri="{FF2B5EF4-FFF2-40B4-BE49-F238E27FC236}">
                <a16:creationId xmlns:a16="http://schemas.microsoft.com/office/drawing/2014/main" id="{A702F04B-F6D8-134C-8BD7-168324C053AF}"/>
              </a:ext>
            </a:extLst>
          </p:cNvPr>
          <p:cNvSpPr>
            <a:spLocks noGrp="1"/>
          </p:cNvSpPr>
          <p:nvPr>
            <p:ph type="pic" sz="quarter" idx="10"/>
          </p:nvPr>
        </p:nvSpPr>
        <p:spPr/>
      </p:sp>
    </p:spTree>
    <p:extLst>
      <p:ext uri="{BB962C8B-B14F-4D97-AF65-F5344CB8AC3E}">
        <p14:creationId xmlns:p14="http://schemas.microsoft.com/office/powerpoint/2010/main" val="146878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1F640A-AA3A-6C42-829A-5DA8F361D1C4}"/>
              </a:ext>
            </a:extLst>
          </p:cNvPr>
          <p:cNvSpPr>
            <a:spLocks noGrp="1"/>
          </p:cNvSpPr>
          <p:nvPr>
            <p:ph type="body" sz="quarter" idx="10"/>
          </p:nvPr>
        </p:nvSpPr>
        <p:spPr/>
        <p:txBody>
          <a:bodyPr/>
          <a:lstStyle/>
          <a:p>
            <a:r>
              <a:rPr lang="en-US" dirty="0"/>
              <a:t>The introduction of Civil Service Exams</a:t>
            </a:r>
          </a:p>
        </p:txBody>
      </p:sp>
      <p:sp>
        <p:nvSpPr>
          <p:cNvPr id="3" name="Text Placeholder 2">
            <a:extLst>
              <a:ext uri="{FF2B5EF4-FFF2-40B4-BE49-F238E27FC236}">
                <a16:creationId xmlns:a16="http://schemas.microsoft.com/office/drawing/2014/main" id="{50582743-0614-A845-AB85-FEBEDA7FB1EC}"/>
              </a:ext>
            </a:extLst>
          </p:cNvPr>
          <p:cNvSpPr>
            <a:spLocks noGrp="1"/>
          </p:cNvSpPr>
          <p:nvPr>
            <p:ph type="body" sz="quarter" idx="13"/>
          </p:nvPr>
        </p:nvSpPr>
        <p:spPr>
          <a:xfrm>
            <a:off x="5114267" y="1075987"/>
            <a:ext cx="3450296" cy="1938992"/>
          </a:xfrm>
        </p:spPr>
        <p:txBody>
          <a:bodyPr/>
          <a:lstStyle/>
          <a:p>
            <a:r>
              <a:rPr lang="en-US" dirty="0"/>
              <a:t>Gladstone, Chancellor of the Exchequer 1852-55, argued for “…setting up competition as against restriction or private favour. I am convinced that we have it in our power to render an immense service to the country by a circumspect but energetic endeavor to apply a like principle to the Civil Service and the great administrative departments.”</a:t>
            </a:r>
          </a:p>
        </p:txBody>
      </p:sp>
      <p:pic>
        <p:nvPicPr>
          <p:cNvPr id="7" name="Picture 2">
            <a:extLst>
              <a:ext uri="{FF2B5EF4-FFF2-40B4-BE49-F238E27FC236}">
                <a16:creationId xmlns:a16="http://schemas.microsoft.com/office/drawing/2014/main" id="{667ABDBC-42BE-4C5F-A6B9-CE16ED2EC693}"/>
              </a:ext>
            </a:extLst>
          </p:cNvPr>
          <p:cNvPicPr>
            <a:picLocks noGrp="1" noChangeAspect="1" noChangeArrowheads="1"/>
          </p:cNvPicPr>
          <p:nvPr>
            <p:ph type="chart" sz="quarter" idx="16"/>
          </p:nvPr>
        </p:nvPicPr>
        <p:blipFill>
          <a:blip r:embed="rId3">
            <a:extLst>
              <a:ext uri="{28A0092B-C50C-407E-A947-70E740481C1C}">
                <a14:useLocalDpi xmlns:a14="http://schemas.microsoft.com/office/drawing/2010/main" val="0"/>
              </a:ext>
            </a:extLst>
          </a:blip>
          <a:srcRect/>
          <a:stretch>
            <a:fillRect/>
          </a:stretch>
        </p:blipFill>
        <p:spPr bwMode="auto">
          <a:xfrm>
            <a:off x="1400052" y="1131590"/>
            <a:ext cx="254315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21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The development of exams in England</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800767"/>
          </a:xfrm>
        </p:spPr>
        <p:txBody>
          <a:bodyPr/>
          <a:lstStyle/>
          <a:p>
            <a:pPr marL="285750" indent="-285750">
              <a:buFont typeface="Arial" panose="020B0604020202020204" pitchFamily="34" charset="0"/>
              <a:buChar char="•"/>
            </a:pPr>
            <a:r>
              <a:rPr lang="en-US" dirty="0"/>
              <a:t>In England, matriculation exams were first used by the universities in the 1830s</a:t>
            </a:r>
          </a:p>
          <a:p>
            <a:pPr marL="285750" indent="-285750">
              <a:buFont typeface="Arial" panose="020B0604020202020204" pitchFamily="34" charset="0"/>
              <a:buChar char="•"/>
            </a:pPr>
            <a:r>
              <a:rPr lang="en-US" dirty="0"/>
              <a:t>In the late 1850s Oxford and Cambridge “Locals” exams were introduced for students still at school</a:t>
            </a:r>
          </a:p>
          <a:p>
            <a:pPr marL="285750" indent="-285750">
              <a:buFont typeface="Arial" panose="020B0604020202020204" pitchFamily="34" charset="0"/>
              <a:buChar char="•"/>
            </a:pPr>
            <a:r>
              <a:rPr lang="en-US" dirty="0"/>
              <a:t>They developed over time into having two purposes</a:t>
            </a:r>
          </a:p>
          <a:p>
            <a:pPr marL="971550" lvl="2" indent="-285750">
              <a:buFont typeface="Arial" panose="020B0604020202020204" pitchFamily="34" charset="0"/>
              <a:buChar char="•"/>
            </a:pPr>
            <a:r>
              <a:rPr lang="en-US" dirty="0"/>
              <a:t>School leaving certificates</a:t>
            </a:r>
          </a:p>
          <a:p>
            <a:pPr marL="971550" lvl="2" indent="-285750">
              <a:buFont typeface="Arial" panose="020B0604020202020204" pitchFamily="34" charset="0"/>
              <a:buChar char="•"/>
            </a:pPr>
            <a:r>
              <a:rPr lang="en-US" dirty="0"/>
              <a:t>Entry tests for the universities</a:t>
            </a:r>
          </a:p>
          <a:p>
            <a:pPr marL="288450" lvl="1" indent="-285750">
              <a:buFont typeface="Arial" panose="020B0604020202020204" pitchFamily="34" charset="0"/>
              <a:buChar char="•"/>
            </a:pPr>
            <a:r>
              <a:rPr lang="en-US" dirty="0"/>
              <a:t>A Levels were introduced in 1951 alongside O Levels</a:t>
            </a:r>
          </a:p>
          <a:p>
            <a:pPr marL="288450" lvl="1" indent="-285750">
              <a:buFont typeface="Arial" panose="020B0604020202020204" pitchFamily="34" charset="0"/>
              <a:buChar char="•"/>
            </a:pPr>
            <a:r>
              <a:rPr lang="en-US" dirty="0"/>
              <a:t>GCSEs were first introduced in 1988, combining O Levels and CSEs</a:t>
            </a:r>
          </a:p>
          <a:p>
            <a:pPr marL="288450" lvl="1" indent="-285750">
              <a:buFont typeface="Arial" panose="020B0604020202020204" pitchFamily="34" charset="0"/>
              <a:buChar char="•"/>
            </a:pPr>
            <a:r>
              <a:rPr lang="en-US" dirty="0"/>
              <a:t>Since the 1980s testing has become more important and high profile</a:t>
            </a:r>
          </a:p>
          <a:p>
            <a:pPr marL="288450" lvl="1" indent="-285750">
              <a:buFont typeface="Arial" panose="020B0604020202020204" pitchFamily="34" charset="0"/>
              <a:buChar char="•"/>
            </a:pPr>
            <a:r>
              <a:rPr lang="en-US" dirty="0"/>
              <a:t>More weight is attached to exam results for both students and schools/colleges</a:t>
            </a:r>
          </a:p>
          <a:p>
            <a:pPr marL="288450" lvl="1" indent="-285750">
              <a:buFont typeface="Arial" panose="020B0604020202020204" pitchFamily="34" charset="0"/>
              <a:buChar char="•"/>
            </a:pPr>
            <a:r>
              <a:rPr lang="en-US" dirty="0"/>
              <a:t>We have three “high stakes” tests in England – Key Stage 2 SATS, KS4 GCSE and KS5 A Level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2033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History of OCR and Cambridge Assessment</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3231654"/>
          </a:xfrm>
        </p:spPr>
        <p:txBody>
          <a:bodyPr/>
          <a:lstStyle/>
          <a:p>
            <a:pPr marL="285750" indent="-285750">
              <a:buFont typeface="Arial" panose="020B0604020202020204" pitchFamily="34" charset="0"/>
              <a:buChar char="•"/>
            </a:pPr>
            <a:r>
              <a:rPr lang="en-GB" dirty="0"/>
              <a:t>1855	Society of arts trade exams</a:t>
            </a:r>
          </a:p>
          <a:p>
            <a:pPr marL="285750" indent="-285750">
              <a:buFont typeface="Arial" panose="020B0604020202020204" pitchFamily="34" charset="0"/>
              <a:buChar char="•"/>
            </a:pPr>
            <a:r>
              <a:rPr lang="en-GB" dirty="0"/>
              <a:t>1857 	University of Oxford Delegacy of Local Examinations </a:t>
            </a:r>
          </a:p>
          <a:p>
            <a:pPr marL="285750" indent="-285750">
              <a:buFont typeface="Arial" panose="020B0604020202020204" pitchFamily="34" charset="0"/>
              <a:buChar char="•"/>
            </a:pPr>
            <a:r>
              <a:rPr lang="en-GB" dirty="0"/>
              <a:t>1858	University of Cambridge Local Examinations Syndicate</a:t>
            </a:r>
          </a:p>
          <a:p>
            <a:pPr marL="285750" indent="-285750">
              <a:buFont typeface="Arial" panose="020B0604020202020204" pitchFamily="34" charset="0"/>
              <a:buChar char="•"/>
            </a:pPr>
            <a:r>
              <a:rPr lang="en-GB" dirty="0"/>
              <a:t>1998	OCR formed (incorporating eleven different boards)</a:t>
            </a:r>
          </a:p>
          <a:p>
            <a:pPr marL="285750" indent="-285750">
              <a:buFont typeface="Arial" panose="020B0604020202020204" pitchFamily="34" charset="0"/>
              <a:buChar char="•"/>
            </a:pPr>
            <a:r>
              <a:rPr lang="en-GB" dirty="0"/>
              <a:t>2005 	Cambridge Assessment formed </a:t>
            </a:r>
          </a:p>
          <a:p>
            <a:pPr marL="285750" indent="-285750">
              <a:buFont typeface="Arial" panose="020B0604020202020204" pitchFamily="34" charset="0"/>
              <a:buChar char="•"/>
            </a:pPr>
            <a:endParaRPr lang="en-GB" dirty="0"/>
          </a:p>
          <a:p>
            <a:r>
              <a:rPr lang="en-GB" dirty="0"/>
              <a:t>Cambridge Assessment is a department of the University of Cambridge. It includes OCR, Cambridge Assessment International Education and Cambridge Assessment English.</a:t>
            </a:r>
          </a:p>
          <a:p>
            <a:endParaRPr lang="en-GB" dirty="0"/>
          </a:p>
          <a:p>
            <a:r>
              <a:rPr lang="en-GB" dirty="0"/>
              <a:t>It was announced in October 2020 that Cambridge Assessment is to merge with Cambridge University Press.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2778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Criticisms of exams</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542234"/>
          </a:xfrm>
        </p:spPr>
        <p:txBody>
          <a:bodyPr/>
          <a:lstStyle/>
          <a:p>
            <a:pPr marL="285750" indent="-285750">
              <a:buFont typeface="Arial" panose="020B0604020202020204" pitchFamily="34" charset="0"/>
              <a:buChar char="•"/>
            </a:pPr>
            <a:r>
              <a:rPr lang="en-GB" dirty="0"/>
              <a:t>Student Impact</a:t>
            </a:r>
          </a:p>
          <a:p>
            <a:pPr marL="742950" lvl="1" indent="-285750">
              <a:buFont typeface="Arial" panose="020B0604020202020204" pitchFamily="34" charset="0"/>
              <a:buChar char="•"/>
            </a:pPr>
            <a:r>
              <a:rPr lang="en-GB" dirty="0"/>
              <a:t>Defining ability or pathway</a:t>
            </a:r>
          </a:p>
          <a:p>
            <a:pPr marL="742950" lvl="1" indent="-285750">
              <a:buFont typeface="Arial" panose="020B0604020202020204" pitchFamily="34" charset="0"/>
              <a:buChar char="•"/>
            </a:pPr>
            <a:r>
              <a:rPr lang="en-GB" dirty="0"/>
              <a:t>Statement of ‘ability’</a:t>
            </a:r>
          </a:p>
          <a:p>
            <a:pPr marL="742950" lvl="1" indent="-285750">
              <a:buFont typeface="Arial" panose="020B0604020202020204" pitchFamily="34" charset="0"/>
              <a:buChar char="•"/>
            </a:pPr>
            <a:r>
              <a:rPr lang="en-GB" dirty="0"/>
              <a:t>Affects future job prospects</a:t>
            </a:r>
          </a:p>
          <a:p>
            <a:pPr marL="285750" indent="-285750">
              <a:buFont typeface="Arial" panose="020B0604020202020204" pitchFamily="34" charset="0"/>
              <a:buChar char="•"/>
            </a:pPr>
            <a:r>
              <a:rPr lang="en-GB" dirty="0"/>
              <a:t>Effect on the Curriculum</a:t>
            </a:r>
          </a:p>
          <a:p>
            <a:pPr marL="742950" lvl="1" indent="-285750">
              <a:buFont typeface="Arial" panose="020B0604020202020204" pitchFamily="34" charset="0"/>
              <a:buChar char="•"/>
            </a:pPr>
            <a:r>
              <a:rPr lang="en-GB" dirty="0"/>
              <a:t>Teaching to the test</a:t>
            </a:r>
          </a:p>
          <a:p>
            <a:pPr marL="742950" lvl="1" indent="-285750">
              <a:buFont typeface="Arial" panose="020B0604020202020204" pitchFamily="34" charset="0"/>
              <a:buChar char="•"/>
            </a:pPr>
            <a:r>
              <a:rPr lang="en-GB" dirty="0"/>
              <a:t>Depth v Breadth</a:t>
            </a:r>
          </a:p>
          <a:p>
            <a:pPr marL="742950" lvl="1" indent="-285750">
              <a:buFont typeface="Arial" panose="020B0604020202020204" pitchFamily="34" charset="0"/>
              <a:buChar char="•"/>
            </a:pPr>
            <a:r>
              <a:rPr lang="en-GB" dirty="0"/>
              <a:t>Training students for exams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3954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body" sz="quarter" idx="10"/>
          </p:nvPr>
        </p:nvSpPr>
        <p:spPr/>
        <p:txBody>
          <a:bodyPr/>
          <a:lstStyle/>
          <a:p>
            <a:r>
              <a:rPr lang="en-US" dirty="0"/>
              <a:t>Criticisms of exams</a:t>
            </a:r>
          </a:p>
        </p:txBody>
      </p:sp>
      <p:sp>
        <p:nvSpPr>
          <p:cNvPr id="3" name="Text Placeholder 2">
            <a:extLst>
              <a:ext uri="{FF2B5EF4-FFF2-40B4-BE49-F238E27FC236}">
                <a16:creationId xmlns:a16="http://schemas.microsoft.com/office/drawing/2014/main" id="{A1D41E59-ADDF-AD41-AD78-ED03EDDE7D2D}"/>
              </a:ext>
            </a:extLst>
          </p:cNvPr>
          <p:cNvSpPr>
            <a:spLocks noGrp="1"/>
          </p:cNvSpPr>
          <p:nvPr>
            <p:ph type="body" sz="quarter" idx="12"/>
          </p:nvPr>
        </p:nvSpPr>
        <p:spPr>
          <a:xfrm>
            <a:off x="533400" y="1066800"/>
            <a:ext cx="8031162" cy="2800767"/>
          </a:xfrm>
        </p:spPr>
        <p:txBody>
          <a:bodyPr/>
          <a:lstStyle/>
          <a:p>
            <a:pPr marL="285750" indent="-285750">
              <a:buFont typeface="Arial" panose="020B0604020202020204" pitchFamily="34" charset="0"/>
              <a:buChar char="•"/>
            </a:pPr>
            <a:r>
              <a:rPr lang="en-GB" dirty="0"/>
              <a:t>Value of what is assessed</a:t>
            </a:r>
          </a:p>
          <a:p>
            <a:pPr marL="742950" lvl="1" indent="-285750">
              <a:buFont typeface="Arial" panose="020B0604020202020204" pitchFamily="34" charset="0"/>
              <a:buChar char="•"/>
            </a:pPr>
            <a:r>
              <a:rPr lang="en-GB" dirty="0"/>
              <a:t>Skills v Knowledge</a:t>
            </a:r>
          </a:p>
          <a:p>
            <a:pPr marL="285750" indent="-285750">
              <a:buFont typeface="Arial" panose="020B0604020202020204" pitchFamily="34" charset="0"/>
              <a:buChar char="•"/>
            </a:pPr>
            <a:r>
              <a:rPr lang="en-GB" dirty="0"/>
              <a:t>Lack of teacher control</a:t>
            </a:r>
          </a:p>
          <a:p>
            <a:pPr marL="285750" indent="-285750">
              <a:buFont typeface="Arial" panose="020B0604020202020204" pitchFamily="34" charset="0"/>
              <a:buChar char="•"/>
            </a:pPr>
            <a:r>
              <a:rPr lang="en-GB" dirty="0"/>
              <a:t>Inequalities</a:t>
            </a:r>
          </a:p>
          <a:p>
            <a:pPr marL="742950" lvl="1" indent="-285750">
              <a:buFont typeface="Arial" panose="020B0604020202020204" pitchFamily="34" charset="0"/>
              <a:buChar char="•"/>
            </a:pPr>
            <a:r>
              <a:rPr lang="en-GB" dirty="0"/>
              <a:t>Are they fair to all students?</a:t>
            </a:r>
          </a:p>
          <a:p>
            <a:pPr marL="742950" lvl="1" indent="-285750">
              <a:buFont typeface="Arial" panose="020B0604020202020204" pitchFamily="34" charset="0"/>
              <a:buChar char="•"/>
            </a:pPr>
            <a:r>
              <a:rPr lang="en-GB" dirty="0"/>
              <a:t>Are they accessible?</a:t>
            </a:r>
          </a:p>
          <a:p>
            <a:pPr marL="285750" indent="-285750">
              <a:buFont typeface="Arial" panose="020B0604020202020204" pitchFamily="34" charset="0"/>
              <a:buChar char="•"/>
            </a:pPr>
            <a:r>
              <a:rPr lang="en-GB" dirty="0"/>
              <a:t>Use of exams for statistics</a:t>
            </a:r>
          </a:p>
          <a:p>
            <a:pPr marL="742950" lvl="1" indent="-285750">
              <a:buFont typeface="Arial" panose="020B0604020202020204" pitchFamily="34" charset="0"/>
              <a:buChar char="•"/>
            </a:pPr>
            <a:r>
              <a:rPr lang="en-GB" dirty="0"/>
              <a:t>Fair use of results</a:t>
            </a:r>
          </a:p>
          <a:p>
            <a:pPr marL="742950" lvl="1" indent="-285750">
              <a:buFont typeface="Arial" panose="020B0604020202020204" pitchFamily="34" charset="0"/>
              <a:buChar char="•"/>
            </a:pPr>
            <a:r>
              <a:rPr lang="en-GB" dirty="0"/>
              <a:t>Performance related decisions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1172051"/>
      </p:ext>
    </p:extLst>
  </p:cSld>
  <p:clrMapOvr>
    <a:masterClrMapping/>
  </p:clrMapOvr>
</p:sld>
</file>

<file path=ppt/theme/theme1.xml><?xml version="1.0" encoding="utf-8"?>
<a:theme xmlns:a="http://schemas.openxmlformats.org/drawingml/2006/main" name="Office Theme">
  <a:themeElements>
    <a:clrScheme name="OCR Corporate">
      <a:dk1>
        <a:srgbClr val="3C3C3C"/>
      </a:dk1>
      <a:lt1>
        <a:srgbClr val="FFFFFF"/>
      </a:lt1>
      <a:dk2>
        <a:srgbClr val="20234E"/>
      </a:dk2>
      <a:lt2>
        <a:srgbClr val="E7E6E6"/>
      </a:lt2>
      <a:accent1>
        <a:srgbClr val="CDCDCB"/>
      </a:accent1>
      <a:accent2>
        <a:srgbClr val="BDD6E6"/>
      </a:accent2>
      <a:accent3>
        <a:srgbClr val="D5AF1E"/>
      </a:accent3>
      <a:accent4>
        <a:srgbClr val="E95920"/>
      </a:accent4>
      <a:accent5>
        <a:srgbClr val="1B96A5"/>
      </a:accent5>
      <a:accent6>
        <a:srgbClr val="99A820"/>
      </a:accent6>
      <a:hlink>
        <a:srgbClr val="1B96A5"/>
      </a:hlink>
      <a:folHlink>
        <a:srgbClr val="E9592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C20AC"/>
        </a:solidFill>
      </a:spPr>
      <a:bodyPr wrap="square" lIns="0" tIns="0" rIns="0" bIns="0" rtlCol="0" anchor="ctr"/>
      <a:lstStyle>
        <a:defPPr marL="12700" algn="l">
          <a:defRPr sz="1400" b="1" dirty="0">
            <a:latin typeface="+mj-lt"/>
          </a:defRPr>
        </a:defPPr>
      </a:lstStyle>
    </a:spDef>
    <a:txDef>
      <a:spPr/>
      <a:bodyPr vert="horz" wrap="square" lIns="0" tIns="0" rIns="0" bIns="0" rtlCol="0">
        <a:spAutoFit/>
      </a:bodyPr>
      <a:lstStyle>
        <a:defPPr marL="12700" algn="l">
          <a:lnSpc>
            <a:spcPct val="100000"/>
          </a:lnSpc>
          <a:defRPr sz="1400" dirty="0" smtClean="0">
            <a:solidFill>
              <a:srgbClr val="1D1D1B"/>
            </a:solidFill>
            <a:latin typeface="+mn-lt"/>
            <a:cs typeface="BlissPro"/>
          </a:defRPr>
        </a:defPPr>
      </a:lstStyle>
    </a:txDef>
  </a:objectDefaults>
  <a:extraClrSchemeLst/>
  <a:extLst>
    <a:ext uri="{05A4C25C-085E-4340-85A3-A5531E510DB2}">
      <thm15:themeFamily xmlns:thm15="http://schemas.microsoft.com/office/thememl/2012/main" name="Presentation1" id="{89FCF94A-3FF8-6947-9200-278BE3D82D86}" vid="{68B845A9-7844-4644-89EA-6D2AB9C80B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BU xmlns="cfb83bbe-f0bb-41b9-9d26-63f04bc85bb2">Group</BU>
    <Template xmlns="cfb83bbe-f0bb-41b9-9d26-63f04bc85bb2">Powerpoint</Templ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F2633703E9ED45BC1207561ED9AE73" ma:contentTypeVersion="11" ma:contentTypeDescription="Create a new document." ma:contentTypeScope="" ma:versionID="6321d29c76510e17209a5f6cb2e83272">
  <xsd:schema xmlns:xsd="http://www.w3.org/2001/XMLSchema" xmlns:xs="http://www.w3.org/2001/XMLSchema" xmlns:p="http://schemas.microsoft.com/office/2006/metadata/properties" xmlns:ns3="a0cb3653-b17e-46b7-8422-d6c8e3c85f54" xmlns:ns4="cfb83bbe-f0bb-41b9-9d26-63f04bc85bb2" targetNamespace="http://schemas.microsoft.com/office/2006/metadata/properties" ma:root="true" ma:fieldsID="04f2be0fba1a1b436211484f52e62d37" ns3:_="" ns4:_="">
    <xsd:import namespace="a0cb3653-b17e-46b7-8422-d6c8e3c85f54"/>
    <xsd:import namespace="cfb83bbe-f0bb-41b9-9d26-63f04bc85bb2"/>
    <xsd:element name="properties">
      <xsd:complexType>
        <xsd:sequence>
          <xsd:element name="documentManagement">
            <xsd:complexType>
              <xsd:all>
                <xsd:element ref="ns3:_dlc_DocId" minOccurs="0"/>
                <xsd:element ref="ns3:_dlc_DocIdUrl" minOccurs="0"/>
                <xsd:element ref="ns3:_dlc_DocIdPersistId" minOccurs="0"/>
                <xsd:element ref="ns4:Template" minOccurs="0"/>
                <xsd:element ref="ns4:BU"/>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b83bbe-f0bb-41b9-9d26-63f04bc85bb2" elementFormDefault="qualified">
    <xsd:import namespace="http://schemas.microsoft.com/office/2006/documentManagement/types"/>
    <xsd:import namespace="http://schemas.microsoft.com/office/infopath/2007/PartnerControls"/>
    <xsd:element name="Template" ma:index="11" nillable="true" ma:displayName="Template" ma:internalName="Template">
      <xsd:simpleType>
        <xsd:restriction base="dms:Text">
          <xsd:maxLength value="255"/>
        </xsd:restriction>
      </xsd:simpleType>
    </xsd:element>
    <xsd:element name="BU" ma:index="12" ma:displayName="BU" ma:default="Group" ma:format="Dropdown" ma:internalName="BU">
      <xsd:simpleType>
        <xsd:restriction base="dms:Choice">
          <xsd:enumeration value="CAIE"/>
          <xsd:enumeration value="CAE"/>
          <xsd:enumeration value="Group"/>
          <xsd:enumeration value="OCR"/>
          <xsd:enumeration value="CA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41EB8-7115-417D-83E8-FEFAEC60DA79}">
  <ds:schemaRefs>
    <ds:schemaRef ds:uri="http://schemas.microsoft.com/office/2006/metadata/longProperties"/>
  </ds:schemaRefs>
</ds:datastoreItem>
</file>

<file path=customXml/itemProps2.xml><?xml version="1.0" encoding="utf-8"?>
<ds:datastoreItem xmlns:ds="http://schemas.openxmlformats.org/officeDocument/2006/customXml" ds:itemID="{A49B5B1A-403D-4548-BA74-6F4A429BCCF2}">
  <ds:schemaRefs>
    <ds:schemaRef ds:uri="cfb83bbe-f0bb-41b9-9d26-63f04bc85bb2"/>
    <ds:schemaRef ds:uri="http://purl.org/dc/elements/1.1/"/>
    <ds:schemaRef ds:uri="http://schemas.microsoft.com/office/2006/metadata/properties"/>
    <ds:schemaRef ds:uri="a0cb3653-b17e-46b7-8422-d6c8e3c85f54"/>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4CC74A6-4B04-4BD1-9614-DC8E94FA6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b3653-b17e-46b7-8422-d6c8e3c85f54"/>
    <ds:schemaRef ds:uri="cfb83bbe-f0bb-41b9-9d26-63f04bc85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OCR PowerPoint Template 2020</Template>
  <TotalTime>379</TotalTime>
  <Words>2094</Words>
  <Application>Microsoft Office PowerPoint</Application>
  <PresentationFormat>On-screen Show (16:9)</PresentationFormat>
  <Paragraphs>271</Paragraphs>
  <Slides>43</Slides>
  <Notes>11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Quote text</vt:lpstr>
      <vt:lpstr>Quote 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Ewan Brady</dc:creator>
  <cp:lastModifiedBy>Ewan Brady</cp:lastModifiedBy>
  <cp:revision>18</cp:revision>
  <cp:lastPrinted>2016-06-28T09:02:14Z</cp:lastPrinted>
  <dcterms:created xsi:type="dcterms:W3CDTF">2020-07-24T09:48:45Z</dcterms:created>
  <dcterms:modified xsi:type="dcterms:W3CDTF">2020-10-29T08:46:53Z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2016-06-27T00:00:00Z</vt:filetime>
  </property>
  <property fmtid="{D5CDD505-2E9C-101B-9397-08002B2CF9AE}" pid="3" name="Creator">
    <vt:lpwstr>Adobe Illustrator CC 2015 (Macintosh)</vt:lpwstr>
  </property>
  <property fmtid="{D5CDD505-2E9C-101B-9397-08002B2CF9AE}" pid="4" name="LastSaved">
    <vt:filetime>2016-06-27T00:00:00Z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0x010100D3F2633703E9ED45BC1207561ED9AE73</vt:lpwstr>
  </property>
  <property fmtid="{D5CDD505-2E9C-101B-9397-08002B2CF9AE}" pid="9" name="Order">
    <vt:lpwstr>22700.0000000000</vt:lpwstr>
  </property>
</Properties>
</file>